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57" r:id="rId3"/>
    <p:sldId id="258" r:id="rId4"/>
    <p:sldId id="259" r:id="rId5"/>
    <p:sldId id="260" r:id="rId6"/>
    <p:sldId id="261" r:id="rId7"/>
    <p:sldId id="262" r:id="rId8"/>
    <p:sldId id="263" r:id="rId9"/>
    <p:sldId id="264" r:id="rId10"/>
    <p:sldId id="306" r:id="rId11"/>
    <p:sldId id="265" r:id="rId12"/>
    <p:sldId id="266" r:id="rId13"/>
    <p:sldId id="267" r:id="rId14"/>
    <p:sldId id="268" r:id="rId15"/>
    <p:sldId id="269" r:id="rId16"/>
    <p:sldId id="270" r:id="rId17"/>
    <p:sldId id="271" r:id="rId18"/>
    <p:sldId id="272" r:id="rId19"/>
    <p:sldId id="304" r:id="rId20"/>
    <p:sldId id="273" r:id="rId21"/>
    <p:sldId id="274" r:id="rId22"/>
    <p:sldId id="305" r:id="rId23"/>
    <p:sldId id="275" r:id="rId24"/>
    <p:sldId id="276" r:id="rId25"/>
    <p:sldId id="277" r:id="rId26"/>
    <p:sldId id="278" r:id="rId27"/>
    <p:sldId id="279" r:id="rId28"/>
    <p:sldId id="280" r:id="rId29"/>
    <p:sldId id="281" r:id="rId30"/>
    <p:sldId id="282" r:id="rId31"/>
    <p:sldId id="283" r:id="rId32"/>
    <p:sldId id="284" r:id="rId33"/>
    <p:sldId id="307" r:id="rId34"/>
    <p:sldId id="285" r:id="rId35"/>
    <p:sldId id="286" r:id="rId36"/>
    <p:sldId id="287" r:id="rId37"/>
    <p:sldId id="308" r:id="rId38"/>
    <p:sldId id="309" r:id="rId39"/>
    <p:sldId id="290" r:id="rId40"/>
    <p:sldId id="310" r:id="rId41"/>
    <p:sldId id="292" r:id="rId42"/>
    <p:sldId id="293" r:id="rId43"/>
    <p:sldId id="294" r:id="rId44"/>
    <p:sldId id="311" r:id="rId45"/>
    <p:sldId id="295" r:id="rId46"/>
    <p:sldId id="296" r:id="rId47"/>
    <p:sldId id="297" r:id="rId48"/>
    <p:sldId id="298" r:id="rId49"/>
    <p:sldId id="299" r:id="rId50"/>
    <p:sldId id="300" r:id="rId51"/>
    <p:sldId id="313" r:id="rId52"/>
    <p:sldId id="301" r:id="rId53"/>
    <p:sldId id="302" r:id="rId54"/>
    <p:sldId id="312" r:id="rId5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7626"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67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endParaRPr lang="en-US"/>
          </a:p>
        </p:txBody>
      </p:sp>
      <p:sp>
        <p:nvSpPr>
          <p:cNvPr id="45" name="Rectangle 45"/>
          <p:cNvSpPr>
            <a:spLocks noGrp="1" noChangeArrowheads="1"/>
          </p:cNvSpPr>
          <p:nvPr>
            <p:ph type="ftr" sz="quarter" idx="11"/>
          </p:nvPr>
        </p:nvSpPr>
        <p:spPr/>
        <p:txBody>
          <a:bodyPr/>
          <a:lstStyle>
            <a:lvl1pPr>
              <a:defRPr/>
            </a:lvl1pPr>
          </a:lstStyle>
          <a:p>
            <a:pPr>
              <a:defRPr/>
            </a:pPr>
            <a:endParaRPr lang="en-US"/>
          </a:p>
        </p:txBody>
      </p:sp>
      <p:sp>
        <p:nvSpPr>
          <p:cNvPr id="46" name="Rectangle 46"/>
          <p:cNvSpPr>
            <a:spLocks noGrp="1" noChangeArrowheads="1"/>
          </p:cNvSpPr>
          <p:nvPr>
            <p:ph type="sldNum" sz="quarter" idx="12"/>
          </p:nvPr>
        </p:nvSpPr>
        <p:spPr/>
        <p:txBody>
          <a:bodyPr/>
          <a:lstStyle>
            <a:lvl1pPr>
              <a:defRPr/>
            </a:lvl1pPr>
          </a:lstStyle>
          <a:p>
            <a:pPr>
              <a:defRPr/>
            </a:pPr>
            <a:fld id="{908877A7-EFCE-4636-A49F-E29600B36604}"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8FDC92B1-7775-4F35-A398-09DAEF11850B}"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C1631F44-EC2F-44BE-900D-39B32260450B}"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071BA68F-9CD5-440F-9867-04AC4729394F}"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106B2DDE-C560-44C5-8458-7115D3ED75BE}"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1657E2E7-7F02-4D76-B5AA-6F7A0B3427C1}"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4"/>
          <p:cNvSpPr>
            <a:spLocks noGrp="1" noChangeArrowheads="1"/>
          </p:cNvSpPr>
          <p:nvPr>
            <p:ph type="dt" sz="half" idx="10"/>
          </p:nvPr>
        </p:nvSpPr>
        <p:spPr>
          <a:ln/>
        </p:spPr>
        <p:txBody>
          <a:bodyPr/>
          <a:lstStyle>
            <a:lvl1pPr>
              <a:defRPr/>
            </a:lvl1pPr>
          </a:lstStyle>
          <a:p>
            <a:pPr>
              <a:defRPr/>
            </a:pPr>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B4AAC163-5ECA-4C65-8B50-22FBFD0E84C6}"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ln/>
        </p:spPr>
        <p:txBody>
          <a:bodyPr/>
          <a:lstStyle>
            <a:lvl1pPr>
              <a:defRPr/>
            </a:lvl1pPr>
          </a:lstStyle>
          <a:p>
            <a:pPr>
              <a:defRPr/>
            </a:pPr>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0FC3D51E-043E-478F-AF02-E626A9EF2F85}"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C1933DBA-55E0-4038-A8AE-451A59A2A43D}"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7CDCC0C1-E706-4E51-809F-504B7C88F113}" type="slidenum">
              <a:rPr lang="en-US"/>
              <a:pPr>
                <a:defRPr/>
              </a:pPr>
              <a:t>‹#›</a:t>
            </a:fld>
            <a:endParaRPr lang="en-US"/>
          </a:p>
        </p:txBody>
      </p:sp>
    </p:spTree>
  </p:cSld>
  <p:clrMapOvr>
    <a:masterClrMapping/>
  </p:clrMapOvr>
  <p:transition>
    <p:fade thruBlk="1"/>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AD0B22FD-85B3-4865-B688-1881F53B57F0}" type="slidenum">
              <a:rPr lang="en-US"/>
              <a:pPr>
                <a:defRPr/>
              </a:pPr>
              <a:t>‹#›</a:t>
            </a:fld>
            <a:endParaRPr lang="en-US"/>
          </a:p>
        </p:txBody>
      </p:sp>
    </p:spTree>
  </p:cSld>
  <p:clrMapOvr>
    <a:masterClrMapping/>
  </p:clrMapOvr>
  <p:transition>
    <p:fade thruBlk="1"/>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66563"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6564"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65"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66566"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67"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66568"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66569"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66570"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571"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66572"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66573"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66574"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66575"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76"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66577"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66578"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66579"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66580"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66581"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66582"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66583"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66584"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66585"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66586"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66587"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66588"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66589"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66590"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66591"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92"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66593"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66594"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66595"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66596"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66597"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66598"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66600"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601"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6602"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660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604"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en-US"/>
          </a:p>
        </p:txBody>
      </p:sp>
      <p:sp>
        <p:nvSpPr>
          <p:cNvPr id="66605"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p>
        </p:txBody>
      </p:sp>
      <p:sp>
        <p:nvSpPr>
          <p:cNvPr id="66606"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AE0C3A47-9B63-4732-B143-850CF4F0A862}"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54"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ransition>
    <p:fade thruBlk="1"/>
    <p:sndAc>
      <p:stSnd>
        <p:snd r:embed="rId13" name="arrow.wav"/>
      </p:stSnd>
    </p:sndAc>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Molarity%20Molality.swf" TargetMode="External"/><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ideo" Target="file:///C:\Documents%20and%20Settings\JBELLAND\My%20Documents\Belland\Chemistry\Chapter%2015%20Shtuff\ToasterBathtub.wmv" TargetMode="External"/><Relationship Id="rId4" Type="http://schemas.openxmlformats.org/officeDocument/2006/relationships/image" Target="../media/image7.png"/></Relationships>
</file>

<file path=ppt/slides/_rels/slide4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BP%20Elevation.swf" TargetMode="External"/><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FP%20Depression.swf" TargetMode="External"/><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304800" y="1600200"/>
            <a:ext cx="8610600" cy="519113"/>
          </a:xfrm>
          <a:prstGeom prst="rect">
            <a:avLst/>
          </a:prstGeom>
          <a:noFill/>
          <a:ln w="9525">
            <a:noFill/>
            <a:miter lim="800000"/>
            <a:headEnd/>
            <a:tailEnd/>
          </a:ln>
        </p:spPr>
        <p:txBody>
          <a:bodyPr>
            <a:spAutoFit/>
          </a:bodyPr>
          <a:lstStyle/>
          <a:p>
            <a:pPr algn="ctr">
              <a:spcBef>
                <a:spcPct val="50000"/>
              </a:spcBef>
            </a:pPr>
            <a:r>
              <a:rPr lang="en-US" sz="2800" b="1"/>
              <a:t>Chapter 15 Solutions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C:\Documents and Settings\JBELLAND\Desktop\Lecture Pictures\SupersaturatedSolution.jpg"/>
          <p:cNvPicPr>
            <a:picLocks noChangeAspect="1" noChangeArrowheads="1"/>
          </p:cNvPicPr>
          <p:nvPr/>
        </p:nvPicPr>
        <p:blipFill>
          <a:blip r:embed="rId3" cstate="print"/>
          <a:srcRect/>
          <a:stretch>
            <a:fillRect/>
          </a:stretch>
        </p:blipFill>
        <p:spPr bwMode="auto">
          <a:xfrm>
            <a:off x="26988" y="990600"/>
            <a:ext cx="9040812" cy="4498975"/>
          </a:xfrm>
          <a:prstGeom prst="rect">
            <a:avLst/>
          </a:prstGeom>
          <a:noFill/>
          <a:ln w="9525">
            <a:noFill/>
            <a:miter lim="800000"/>
            <a:headEnd/>
            <a:tailEnd/>
          </a:ln>
        </p:spPr>
      </p:pic>
    </p:spTree>
  </p:cSld>
  <p:clrMapOvr>
    <a:masterClrMapping/>
  </p:clrMapOvr>
  <p:transition>
    <p:fade thruBlk="1"/>
    <p:sndAc>
      <p:stSnd>
        <p:snd r:embed="rId2" name="arrow.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04800" y="304800"/>
            <a:ext cx="8610600" cy="2655888"/>
          </a:xfrm>
          <a:prstGeom prst="rect">
            <a:avLst/>
          </a:prstGeom>
          <a:noFill/>
          <a:ln w="9525">
            <a:noFill/>
            <a:miter lim="800000"/>
            <a:headEnd/>
            <a:tailEnd/>
          </a:ln>
        </p:spPr>
        <p:txBody>
          <a:bodyPr>
            <a:spAutoFit/>
          </a:bodyPr>
          <a:lstStyle/>
          <a:p>
            <a:pPr marL="342900" indent="-342900">
              <a:spcBef>
                <a:spcPct val="50000"/>
              </a:spcBef>
              <a:buFontTx/>
              <a:buAutoNum type="alphaUcParenR" startAt="4"/>
            </a:pPr>
            <a:r>
              <a:rPr lang="en-US" sz="2800" b="1"/>
              <a:t>Because the solubility of solutions is dependent on </a:t>
            </a:r>
            <a:r>
              <a:rPr lang="en-US" sz="2800" b="1" u="sng"/>
              <a:t>temperature</a:t>
            </a:r>
            <a:r>
              <a:rPr lang="en-US" sz="2800" b="1"/>
              <a:t>, chemists represent the amounts that can be dissolved with a </a:t>
            </a:r>
          </a:p>
          <a:p>
            <a:pPr marL="342900" indent="-342900">
              <a:spcBef>
                <a:spcPct val="50000"/>
              </a:spcBef>
              <a:buFontTx/>
              <a:buAutoNum type="alphaUcParenR" startAt="4"/>
            </a:pPr>
            <a:endParaRPr lang="en-US" sz="2800" b="1" u="sng"/>
          </a:p>
          <a:p>
            <a:pPr marL="342900" indent="-342900">
              <a:spcBef>
                <a:spcPct val="50000"/>
              </a:spcBef>
            </a:pPr>
            <a:r>
              <a:rPr lang="en-US" sz="2800" b="1"/>
              <a:t>   </a:t>
            </a:r>
            <a:r>
              <a:rPr lang="en-US" sz="2800" b="1" u="sng"/>
              <a:t>solubility</a:t>
            </a:r>
            <a:r>
              <a:rPr lang="en-US" sz="2800" b="1"/>
              <a:t> curve:</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solubility curve"/>
          <p:cNvPicPr>
            <a:picLocks noChangeAspect="1" noChangeArrowheads="1"/>
          </p:cNvPicPr>
          <p:nvPr/>
        </p:nvPicPr>
        <p:blipFill>
          <a:blip r:embed="rId3" cstate="print"/>
          <a:srcRect/>
          <a:stretch>
            <a:fillRect/>
          </a:stretch>
        </p:blipFill>
        <p:spPr bwMode="auto">
          <a:xfrm>
            <a:off x="304800" y="457200"/>
            <a:ext cx="4170363" cy="5334000"/>
          </a:xfrm>
          <a:prstGeom prst="rect">
            <a:avLst/>
          </a:prstGeom>
          <a:noFill/>
          <a:ln w="9525">
            <a:noFill/>
            <a:miter lim="800000"/>
            <a:headEnd/>
            <a:tailEnd/>
          </a:ln>
        </p:spPr>
      </p:pic>
      <p:sp>
        <p:nvSpPr>
          <p:cNvPr id="14339" name="Text Box 2"/>
          <p:cNvSpPr txBox="1">
            <a:spLocks noChangeArrowheads="1"/>
          </p:cNvSpPr>
          <p:nvPr/>
        </p:nvSpPr>
        <p:spPr bwMode="auto">
          <a:xfrm>
            <a:off x="4572000" y="228600"/>
            <a:ext cx="4267200" cy="4791075"/>
          </a:xfrm>
          <a:prstGeom prst="rect">
            <a:avLst/>
          </a:prstGeom>
          <a:noFill/>
          <a:ln w="9525">
            <a:noFill/>
            <a:miter lim="800000"/>
            <a:headEnd/>
            <a:tailEnd/>
          </a:ln>
        </p:spPr>
        <p:txBody>
          <a:bodyPr>
            <a:spAutoFit/>
          </a:bodyPr>
          <a:lstStyle/>
          <a:p>
            <a:pPr marL="342900" indent="-342900">
              <a:spcBef>
                <a:spcPct val="50000"/>
              </a:spcBef>
              <a:buFontTx/>
              <a:buAutoNum type="arabicParenR"/>
            </a:pPr>
            <a:r>
              <a:rPr lang="en-US" sz="2800" b="1"/>
              <a:t>Temperature is the </a:t>
            </a:r>
            <a:r>
              <a:rPr lang="en-US" sz="2800" b="1" u="sng"/>
              <a:t>independent</a:t>
            </a:r>
            <a:r>
              <a:rPr lang="en-US" sz="2800" b="1"/>
              <a:t> variable (the one you control).</a:t>
            </a:r>
          </a:p>
          <a:p>
            <a:pPr marL="342900" indent="-342900">
              <a:spcBef>
                <a:spcPct val="50000"/>
              </a:spcBef>
              <a:buFontTx/>
              <a:buAutoNum type="arabicParenR"/>
            </a:pPr>
            <a:endParaRPr lang="en-US" sz="2800" b="1"/>
          </a:p>
          <a:p>
            <a:pPr marL="342900" indent="-342900">
              <a:spcBef>
                <a:spcPct val="50000"/>
              </a:spcBef>
            </a:pPr>
            <a:r>
              <a:rPr lang="en-US" sz="2800" b="1"/>
              <a:t>   This is  shown on the bottom of the graph.  You can warm up the solution with a stove or cool it down in a freezer.</a:t>
            </a:r>
          </a:p>
        </p:txBody>
      </p:sp>
      <p:sp>
        <p:nvSpPr>
          <p:cNvPr id="14340" name="AutoShape 4"/>
          <p:cNvSpPr>
            <a:spLocks noChangeArrowheads="1"/>
          </p:cNvSpPr>
          <p:nvPr/>
        </p:nvSpPr>
        <p:spPr bwMode="auto">
          <a:xfrm>
            <a:off x="3124200" y="4876800"/>
            <a:ext cx="4724400" cy="1143000"/>
          </a:xfrm>
          <a:prstGeom prst="leftArrow">
            <a:avLst>
              <a:gd name="adj1" fmla="val 50000"/>
              <a:gd name="adj2" fmla="val 103333"/>
            </a:avLst>
          </a:prstGeom>
          <a:solidFill>
            <a:srgbClr val="FF0066"/>
          </a:solidFill>
          <a:ln w="9525">
            <a:solidFill>
              <a:schemeClr val="tx1"/>
            </a:solidFill>
            <a:miter lim="800000"/>
            <a:headEnd/>
            <a:tailEnd/>
          </a:ln>
        </p:spPr>
        <p:txBody>
          <a:bodyPr wrap="none" anchor="ctr"/>
          <a:lstStyle/>
          <a:p>
            <a:endParaRPr lang="en-US"/>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solubility curve"/>
          <p:cNvPicPr>
            <a:picLocks noChangeAspect="1" noChangeArrowheads="1"/>
          </p:cNvPicPr>
          <p:nvPr/>
        </p:nvPicPr>
        <p:blipFill>
          <a:blip r:embed="rId3" cstate="print"/>
          <a:srcRect/>
          <a:stretch>
            <a:fillRect/>
          </a:stretch>
        </p:blipFill>
        <p:spPr bwMode="auto">
          <a:xfrm>
            <a:off x="4805363" y="457200"/>
            <a:ext cx="4229100" cy="5410200"/>
          </a:xfrm>
          <a:prstGeom prst="rect">
            <a:avLst/>
          </a:prstGeom>
          <a:noFill/>
          <a:ln w="9525">
            <a:noFill/>
            <a:miter lim="800000"/>
            <a:headEnd/>
            <a:tailEnd/>
          </a:ln>
        </p:spPr>
      </p:pic>
      <p:sp>
        <p:nvSpPr>
          <p:cNvPr id="15363" name="Text Box 3"/>
          <p:cNvSpPr txBox="1">
            <a:spLocks noChangeArrowheads="1"/>
          </p:cNvSpPr>
          <p:nvPr/>
        </p:nvSpPr>
        <p:spPr bwMode="auto">
          <a:xfrm>
            <a:off x="304800" y="304800"/>
            <a:ext cx="4572000" cy="6072188"/>
          </a:xfrm>
          <a:prstGeom prst="rect">
            <a:avLst/>
          </a:prstGeom>
          <a:noFill/>
          <a:ln w="9525">
            <a:noFill/>
            <a:miter lim="800000"/>
            <a:headEnd/>
            <a:tailEnd/>
          </a:ln>
        </p:spPr>
        <p:txBody>
          <a:bodyPr>
            <a:spAutoFit/>
          </a:bodyPr>
          <a:lstStyle/>
          <a:p>
            <a:pPr marL="342900" indent="-342900">
              <a:spcBef>
                <a:spcPct val="50000"/>
              </a:spcBef>
              <a:buFontTx/>
              <a:buAutoNum type="arabicParenR" startAt="2"/>
            </a:pPr>
            <a:r>
              <a:rPr lang="en-US" sz="2800" b="1"/>
              <a:t>The amount (in grams) of how much will dissolve at a particular</a:t>
            </a:r>
          </a:p>
          <a:p>
            <a:pPr marL="342900" indent="-342900">
              <a:spcBef>
                <a:spcPct val="50000"/>
              </a:spcBef>
              <a:buFontTx/>
              <a:buAutoNum type="arabicParenR" startAt="2"/>
            </a:pPr>
            <a:endParaRPr lang="en-US" sz="2800" b="1"/>
          </a:p>
          <a:p>
            <a:pPr marL="342900" indent="-342900">
              <a:spcBef>
                <a:spcPct val="50000"/>
              </a:spcBef>
            </a:pPr>
            <a:r>
              <a:rPr lang="en-US" sz="2800" b="1"/>
              <a:t>   temperature is the </a:t>
            </a:r>
            <a:r>
              <a:rPr lang="en-US" sz="2800" b="1" u="sng"/>
              <a:t>dependent</a:t>
            </a:r>
            <a:r>
              <a:rPr lang="en-US" sz="2800" b="1"/>
              <a:t> variable (it depends on the temperature).  This is shown on the left side of the graph. Notice this is for all the solutes in </a:t>
            </a:r>
            <a:r>
              <a:rPr lang="en-US" sz="2800" b="1" u="sng"/>
              <a:t>100</a:t>
            </a:r>
            <a:r>
              <a:rPr lang="en-US" sz="2800" b="1"/>
              <a:t> grams of water.</a:t>
            </a:r>
          </a:p>
        </p:txBody>
      </p:sp>
      <p:sp>
        <p:nvSpPr>
          <p:cNvPr id="15364" name="AutoShape 4"/>
          <p:cNvSpPr>
            <a:spLocks noChangeArrowheads="1"/>
          </p:cNvSpPr>
          <p:nvPr/>
        </p:nvSpPr>
        <p:spPr bwMode="auto">
          <a:xfrm rot="5400000">
            <a:off x="3505200" y="4343400"/>
            <a:ext cx="3124200" cy="1143000"/>
          </a:xfrm>
          <a:prstGeom prst="leftArrow">
            <a:avLst>
              <a:gd name="adj1" fmla="val 50000"/>
              <a:gd name="adj2" fmla="val 68333"/>
            </a:avLst>
          </a:prstGeom>
          <a:solidFill>
            <a:srgbClr val="FF0066"/>
          </a:solidFill>
          <a:ln w="9525">
            <a:solidFill>
              <a:schemeClr val="tx1"/>
            </a:solidFill>
            <a:miter lim="800000"/>
            <a:headEnd/>
            <a:tailEnd/>
          </a:ln>
        </p:spPr>
        <p:txBody>
          <a:bodyPr wrap="none" anchor="ctr"/>
          <a:lstStyle/>
          <a:p>
            <a:endParaRPr lang="en-US"/>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olubility curve"/>
          <p:cNvPicPr>
            <a:picLocks noChangeAspect="1" noChangeArrowheads="1"/>
          </p:cNvPicPr>
          <p:nvPr/>
        </p:nvPicPr>
        <p:blipFill>
          <a:blip r:embed="rId3" cstate="print"/>
          <a:srcRect/>
          <a:stretch>
            <a:fillRect/>
          </a:stretch>
        </p:blipFill>
        <p:spPr bwMode="auto">
          <a:xfrm>
            <a:off x="4419600" y="228600"/>
            <a:ext cx="4648200" cy="5943600"/>
          </a:xfrm>
          <a:prstGeom prst="rect">
            <a:avLst/>
          </a:prstGeom>
          <a:noFill/>
          <a:ln w="9525">
            <a:noFill/>
            <a:miter lim="800000"/>
            <a:headEnd/>
            <a:tailEnd/>
          </a:ln>
        </p:spPr>
      </p:pic>
      <p:sp>
        <p:nvSpPr>
          <p:cNvPr id="16387" name="Text Box 3"/>
          <p:cNvSpPr txBox="1">
            <a:spLocks noChangeArrowheads="1"/>
          </p:cNvSpPr>
          <p:nvPr/>
        </p:nvSpPr>
        <p:spPr bwMode="auto">
          <a:xfrm>
            <a:off x="304800" y="381000"/>
            <a:ext cx="4191000" cy="5645150"/>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If the temperature and amount of dissolved solute is</a:t>
            </a:r>
          </a:p>
          <a:p>
            <a:pPr marL="342900" indent="-342900">
              <a:spcBef>
                <a:spcPct val="50000"/>
              </a:spcBef>
              <a:buFontTx/>
              <a:buAutoNum type="alphaUcParenR"/>
            </a:pPr>
            <a:endParaRPr lang="en-US" sz="2800" b="1"/>
          </a:p>
          <a:p>
            <a:pPr marL="342900" indent="-342900">
              <a:spcBef>
                <a:spcPct val="50000"/>
              </a:spcBef>
            </a:pPr>
            <a:r>
              <a:rPr lang="en-US" sz="2800" b="1"/>
              <a:t>   on the line shown for that solute, then the solution is </a:t>
            </a:r>
            <a:r>
              <a:rPr lang="en-US" sz="2800" b="1" u="sng"/>
              <a:t>saturated</a:t>
            </a:r>
            <a:r>
              <a:rPr lang="en-US" sz="2800" b="1"/>
              <a:t>.  For example, </a:t>
            </a:r>
            <a:r>
              <a:rPr lang="en-US" sz="2800" b="1" u="sng"/>
              <a:t>70</a:t>
            </a:r>
            <a:r>
              <a:rPr lang="en-US" sz="2800" b="1"/>
              <a:t> grams of NH</a:t>
            </a:r>
            <a:r>
              <a:rPr lang="en-US" sz="2800" b="1" baseline="-25000"/>
              <a:t>3</a:t>
            </a:r>
            <a:r>
              <a:rPr lang="en-US" sz="2800" b="1"/>
              <a:t> in 100 grams of water will be a saturated solution at 10 °C.</a:t>
            </a:r>
          </a:p>
        </p:txBody>
      </p:sp>
      <p:sp>
        <p:nvSpPr>
          <p:cNvPr id="16388" name="AutoShape 4"/>
          <p:cNvSpPr>
            <a:spLocks noChangeArrowheads="1"/>
          </p:cNvSpPr>
          <p:nvPr/>
        </p:nvSpPr>
        <p:spPr bwMode="auto">
          <a:xfrm rot="7204832">
            <a:off x="3619500" y="3695700"/>
            <a:ext cx="2590800" cy="1143000"/>
          </a:xfrm>
          <a:prstGeom prst="leftArrow">
            <a:avLst>
              <a:gd name="adj1" fmla="val 50000"/>
              <a:gd name="adj2" fmla="val 56667"/>
            </a:avLst>
          </a:prstGeom>
          <a:solidFill>
            <a:srgbClr val="FF0066"/>
          </a:solidFill>
          <a:ln w="9525">
            <a:solidFill>
              <a:schemeClr val="tx1"/>
            </a:solidFill>
            <a:miter lim="800000"/>
            <a:headEnd/>
            <a:tailEnd/>
          </a:ln>
        </p:spPr>
        <p:txBody>
          <a:bodyPr wrap="none" anchor="ctr"/>
          <a:lstStyle/>
          <a:p>
            <a:endParaRPr lang="en-US"/>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olubility curve"/>
          <p:cNvPicPr>
            <a:picLocks noChangeAspect="1" noChangeArrowheads="1"/>
          </p:cNvPicPr>
          <p:nvPr/>
        </p:nvPicPr>
        <p:blipFill>
          <a:blip r:embed="rId3" cstate="print"/>
          <a:srcRect/>
          <a:stretch>
            <a:fillRect/>
          </a:stretch>
        </p:blipFill>
        <p:spPr bwMode="auto">
          <a:xfrm>
            <a:off x="5340350" y="1143000"/>
            <a:ext cx="3529013" cy="4513263"/>
          </a:xfrm>
          <a:prstGeom prst="rect">
            <a:avLst/>
          </a:prstGeom>
          <a:noFill/>
          <a:ln w="9525">
            <a:noFill/>
            <a:miter lim="800000"/>
            <a:headEnd/>
            <a:tailEnd/>
          </a:ln>
        </p:spPr>
      </p:pic>
      <p:sp>
        <p:nvSpPr>
          <p:cNvPr id="17411" name="Text Box 3"/>
          <p:cNvSpPr txBox="1">
            <a:spLocks noChangeArrowheads="1"/>
          </p:cNvSpPr>
          <p:nvPr/>
        </p:nvSpPr>
        <p:spPr bwMode="auto">
          <a:xfrm>
            <a:off x="228600" y="228600"/>
            <a:ext cx="5257800" cy="6072188"/>
          </a:xfrm>
          <a:prstGeom prst="rect">
            <a:avLst/>
          </a:prstGeom>
          <a:noFill/>
          <a:ln w="9525">
            <a:noFill/>
            <a:miter lim="800000"/>
            <a:headEnd/>
            <a:tailEnd/>
          </a:ln>
        </p:spPr>
        <p:txBody>
          <a:bodyPr>
            <a:spAutoFit/>
          </a:bodyPr>
          <a:lstStyle/>
          <a:p>
            <a:pPr marL="342900" indent="-342900">
              <a:spcBef>
                <a:spcPct val="50000"/>
              </a:spcBef>
              <a:buFontTx/>
              <a:buAutoNum type="alphaUcParenR" startAt="2"/>
            </a:pPr>
            <a:r>
              <a:rPr lang="en-US" sz="2800" b="1"/>
              <a:t>If the temperature and amount of dissolved solute is above the line, then the</a:t>
            </a:r>
          </a:p>
          <a:p>
            <a:pPr marL="342900" indent="-342900">
              <a:spcBef>
                <a:spcPct val="50000"/>
              </a:spcBef>
              <a:buFontTx/>
              <a:buAutoNum type="alphaUcParenR" startAt="2"/>
            </a:pPr>
            <a:endParaRPr lang="en-US" sz="2800" b="1"/>
          </a:p>
          <a:p>
            <a:pPr marL="342900" indent="-342900">
              <a:spcBef>
                <a:spcPct val="50000"/>
              </a:spcBef>
            </a:pPr>
            <a:r>
              <a:rPr lang="en-US" sz="2800" b="1"/>
              <a:t>   solution is </a:t>
            </a:r>
            <a:r>
              <a:rPr lang="en-US" sz="2800" b="1" u="sng"/>
              <a:t>supersaturated</a:t>
            </a:r>
            <a:r>
              <a:rPr lang="en-US" sz="2800" b="1"/>
              <a:t>.  If the saturated solution of 70 grams of NH</a:t>
            </a:r>
            <a:r>
              <a:rPr lang="en-US" sz="2800" b="1" baseline="-25000"/>
              <a:t>3</a:t>
            </a:r>
            <a:r>
              <a:rPr lang="en-US" sz="2800" b="1"/>
              <a:t> is very carefully heated, it will still have 70 grams of NH</a:t>
            </a:r>
            <a:r>
              <a:rPr lang="en-US" sz="2800" b="1" baseline="-25000"/>
              <a:t>3</a:t>
            </a:r>
            <a:r>
              <a:rPr lang="en-US" sz="2800" b="1"/>
              <a:t> at 20 °C.  As this amount is above the line, this would be a supersaturated solution.</a:t>
            </a:r>
          </a:p>
        </p:txBody>
      </p:sp>
      <p:sp>
        <p:nvSpPr>
          <p:cNvPr id="17412" name="AutoShape 4"/>
          <p:cNvSpPr>
            <a:spLocks noChangeArrowheads="1"/>
          </p:cNvSpPr>
          <p:nvPr/>
        </p:nvSpPr>
        <p:spPr bwMode="auto">
          <a:xfrm rot="2110453">
            <a:off x="6324600" y="3581400"/>
            <a:ext cx="2590800" cy="1143000"/>
          </a:xfrm>
          <a:prstGeom prst="leftArrow">
            <a:avLst>
              <a:gd name="adj1" fmla="val 50000"/>
              <a:gd name="adj2" fmla="val 56667"/>
            </a:avLst>
          </a:prstGeom>
          <a:solidFill>
            <a:srgbClr val="FF0066"/>
          </a:solidFill>
          <a:ln w="9525">
            <a:solidFill>
              <a:schemeClr val="tx1"/>
            </a:solidFill>
            <a:miter lim="800000"/>
            <a:headEnd/>
            <a:tailEnd/>
          </a:ln>
        </p:spPr>
        <p:txBody>
          <a:bodyPr wrap="none" anchor="ctr"/>
          <a:lstStyle/>
          <a:p>
            <a:endParaRPr lang="en-US"/>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solubility curve"/>
          <p:cNvPicPr>
            <a:picLocks noChangeAspect="1" noChangeArrowheads="1"/>
          </p:cNvPicPr>
          <p:nvPr/>
        </p:nvPicPr>
        <p:blipFill>
          <a:blip r:embed="rId3" cstate="print"/>
          <a:srcRect/>
          <a:stretch>
            <a:fillRect/>
          </a:stretch>
        </p:blipFill>
        <p:spPr bwMode="auto">
          <a:xfrm>
            <a:off x="4686300" y="304800"/>
            <a:ext cx="4183063" cy="5351463"/>
          </a:xfrm>
          <a:prstGeom prst="rect">
            <a:avLst/>
          </a:prstGeom>
          <a:noFill/>
          <a:ln w="9525">
            <a:noFill/>
            <a:miter lim="800000"/>
            <a:headEnd/>
            <a:tailEnd/>
          </a:ln>
        </p:spPr>
      </p:pic>
      <p:sp>
        <p:nvSpPr>
          <p:cNvPr id="18435" name="Text Box 3"/>
          <p:cNvSpPr txBox="1">
            <a:spLocks noChangeArrowheads="1"/>
          </p:cNvSpPr>
          <p:nvPr/>
        </p:nvSpPr>
        <p:spPr bwMode="auto">
          <a:xfrm>
            <a:off x="304800" y="228600"/>
            <a:ext cx="4267200" cy="5218113"/>
          </a:xfrm>
          <a:prstGeom prst="rect">
            <a:avLst/>
          </a:prstGeom>
          <a:noFill/>
          <a:ln w="9525">
            <a:noFill/>
            <a:miter lim="800000"/>
            <a:headEnd/>
            <a:tailEnd/>
          </a:ln>
        </p:spPr>
        <p:txBody>
          <a:bodyPr>
            <a:spAutoFit/>
          </a:bodyPr>
          <a:lstStyle/>
          <a:p>
            <a:pPr marL="342900" indent="-342900">
              <a:spcBef>
                <a:spcPct val="50000"/>
              </a:spcBef>
              <a:buFontTx/>
              <a:buAutoNum type="alphaUcParenR" startAt="3"/>
            </a:pPr>
            <a:r>
              <a:rPr lang="en-US" sz="2800" b="1"/>
              <a:t>If the temperature and amount of dissolved solute is </a:t>
            </a:r>
          </a:p>
          <a:p>
            <a:pPr marL="342900" indent="-342900">
              <a:spcBef>
                <a:spcPct val="50000"/>
              </a:spcBef>
              <a:buFontTx/>
              <a:buAutoNum type="alphaUcParenR" startAt="3"/>
            </a:pPr>
            <a:endParaRPr lang="en-US" sz="2800" b="1"/>
          </a:p>
          <a:p>
            <a:pPr marL="342900" indent="-342900">
              <a:spcBef>
                <a:spcPct val="50000"/>
              </a:spcBef>
            </a:pPr>
            <a:r>
              <a:rPr lang="en-US" sz="2800" b="1"/>
              <a:t>   below the line, then the solution is </a:t>
            </a:r>
            <a:r>
              <a:rPr lang="en-US" sz="2800" b="1" u="sng"/>
              <a:t>unsaturated</a:t>
            </a:r>
            <a:r>
              <a:rPr lang="en-US" sz="2800" b="1"/>
              <a:t>.  An unsaturated solution could still dissolve more solute if it is added.</a:t>
            </a:r>
          </a:p>
        </p:txBody>
      </p:sp>
      <p:sp>
        <p:nvSpPr>
          <p:cNvPr id="18436" name="AutoShape 4"/>
          <p:cNvSpPr>
            <a:spLocks noChangeArrowheads="1"/>
          </p:cNvSpPr>
          <p:nvPr/>
        </p:nvSpPr>
        <p:spPr bwMode="auto">
          <a:xfrm rot="8249044">
            <a:off x="3124200" y="4343400"/>
            <a:ext cx="3352800" cy="1143000"/>
          </a:xfrm>
          <a:prstGeom prst="leftArrow">
            <a:avLst>
              <a:gd name="adj1" fmla="val 50000"/>
              <a:gd name="adj2" fmla="val 73333"/>
            </a:avLst>
          </a:prstGeom>
          <a:solidFill>
            <a:srgbClr val="FF0066"/>
          </a:solidFill>
          <a:ln w="9525">
            <a:solidFill>
              <a:schemeClr val="tx1"/>
            </a:solidFill>
            <a:miter lim="800000"/>
            <a:headEnd/>
            <a:tailEnd/>
          </a:ln>
        </p:spPr>
        <p:txBody>
          <a:bodyPr wrap="none" anchor="ctr"/>
          <a:lstStyle/>
          <a:p>
            <a:endParaRPr lang="en-US"/>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28600" y="304800"/>
            <a:ext cx="8610600" cy="2655888"/>
          </a:xfrm>
          <a:prstGeom prst="rect">
            <a:avLst/>
          </a:prstGeom>
          <a:noFill/>
          <a:ln w="9525">
            <a:noFill/>
            <a:miter lim="800000"/>
            <a:headEnd/>
            <a:tailEnd/>
          </a:ln>
        </p:spPr>
        <p:txBody>
          <a:bodyPr>
            <a:spAutoFit/>
          </a:bodyPr>
          <a:lstStyle/>
          <a:p>
            <a:pPr marL="342900" indent="-342900">
              <a:spcBef>
                <a:spcPct val="50000"/>
              </a:spcBef>
              <a:buFontTx/>
              <a:buAutoNum type="arabicParenR" startAt="3"/>
            </a:pPr>
            <a:r>
              <a:rPr lang="en-US" sz="2800" b="1"/>
              <a:t>Temperature is not the only factor that will affect how much solute can dissolve.  Particle size, </a:t>
            </a:r>
            <a:r>
              <a:rPr lang="en-US" sz="2800" b="1" u="sng"/>
              <a:t>pressure</a:t>
            </a:r>
            <a:r>
              <a:rPr lang="en-US" sz="2800" b="1"/>
              <a:t>, and agitation also have an </a:t>
            </a:r>
          </a:p>
          <a:p>
            <a:pPr marL="342900" indent="-342900">
              <a:spcBef>
                <a:spcPct val="50000"/>
              </a:spcBef>
              <a:buFontTx/>
              <a:buAutoNum type="arabicParenR" startAt="3"/>
            </a:pPr>
            <a:endParaRPr lang="en-US" sz="2800" b="1"/>
          </a:p>
          <a:p>
            <a:pPr marL="342900" indent="-342900">
              <a:spcBef>
                <a:spcPct val="50000"/>
              </a:spcBef>
            </a:pPr>
            <a:r>
              <a:rPr lang="en-US" sz="2800" b="1"/>
              <a:t>  effect.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04800" y="381000"/>
            <a:ext cx="8610600" cy="1816100"/>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Dissolving happens as the </a:t>
            </a:r>
            <a:r>
              <a:rPr lang="en-US" sz="2800" b="1" u="sng"/>
              <a:t>solvent</a:t>
            </a:r>
            <a:r>
              <a:rPr lang="en-US" sz="2800" b="1"/>
              <a:t> touches the solute and starts to pull it into pieces.  This happens only on the outside of the particles of the solute.</a:t>
            </a:r>
          </a:p>
        </p:txBody>
      </p:sp>
      <p:pic>
        <p:nvPicPr>
          <p:cNvPr id="20483" name="Picture 3" descr="C:\Documents and Settings\JBELLAND\Desktop\Lecture Pictures\Dissolution.jpg"/>
          <p:cNvPicPr>
            <a:picLocks noChangeAspect="1" noChangeArrowheads="1"/>
          </p:cNvPicPr>
          <p:nvPr/>
        </p:nvPicPr>
        <p:blipFill>
          <a:blip r:embed="rId3" cstate="print"/>
          <a:srcRect/>
          <a:stretch>
            <a:fillRect/>
          </a:stretch>
        </p:blipFill>
        <p:spPr bwMode="auto">
          <a:xfrm>
            <a:off x="103188" y="2514600"/>
            <a:ext cx="9040812" cy="3041650"/>
          </a:xfrm>
          <a:prstGeom prst="rect">
            <a:avLst/>
          </a:prstGeom>
          <a:noFill/>
          <a:ln w="9525">
            <a:noFill/>
            <a:miter lim="800000"/>
            <a:headEnd/>
            <a:tailEnd/>
          </a:ln>
        </p:spPr>
      </p:pic>
    </p:spTree>
  </p:cSld>
  <p:clrMapOvr>
    <a:masterClrMapping/>
  </p:clrMapOvr>
  <p:transition>
    <p:fade thruBlk="1"/>
    <p:sndAc>
      <p:stSnd>
        <p:snd r:embed="rId2" name="arrow.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04800" y="304800"/>
            <a:ext cx="8610600" cy="3082925"/>
          </a:xfrm>
          <a:prstGeom prst="rect">
            <a:avLst/>
          </a:prstGeom>
          <a:noFill/>
          <a:ln w="9525">
            <a:noFill/>
            <a:miter lim="800000"/>
            <a:headEnd/>
            <a:tailEnd/>
          </a:ln>
        </p:spPr>
        <p:txBody>
          <a:bodyPr>
            <a:spAutoFit/>
          </a:bodyPr>
          <a:lstStyle/>
          <a:p>
            <a:pPr marL="342900" indent="-342900">
              <a:spcBef>
                <a:spcPct val="50000"/>
              </a:spcBef>
            </a:pPr>
            <a:r>
              <a:rPr lang="en-US" sz="2800" b="1"/>
              <a:t>   One big chunk of solute has less outside </a:t>
            </a:r>
            <a:r>
              <a:rPr lang="en-US" sz="2800" b="1" u="sng"/>
              <a:t>surface area</a:t>
            </a:r>
            <a:r>
              <a:rPr lang="en-US" sz="2800" b="1"/>
              <a:t> than a lot of small pieces of solute.  Thus, if the solute is crushed or ground</a:t>
            </a:r>
          </a:p>
          <a:p>
            <a:pPr marL="342900" indent="-342900">
              <a:spcBef>
                <a:spcPct val="50000"/>
              </a:spcBef>
            </a:pPr>
            <a:endParaRPr lang="en-US" sz="2800" b="1"/>
          </a:p>
          <a:p>
            <a:pPr marL="342900" indent="-342900">
              <a:spcBef>
                <a:spcPct val="50000"/>
              </a:spcBef>
            </a:pPr>
            <a:r>
              <a:rPr lang="en-US" sz="2800" b="1"/>
              <a:t>    it will dissolve faster.  This only works for dissolving </a:t>
            </a:r>
            <a:r>
              <a:rPr lang="en-US" sz="2800" b="1" u="sng"/>
              <a:t>solids</a:t>
            </a:r>
            <a:r>
              <a:rPr lang="en-US" sz="2800" b="1"/>
              <a:t> in liquids.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28600" y="304800"/>
            <a:ext cx="8610600" cy="519113"/>
          </a:xfrm>
          <a:prstGeom prst="rect">
            <a:avLst/>
          </a:prstGeom>
          <a:noFill/>
          <a:ln w="9525">
            <a:noFill/>
            <a:miter lim="800000"/>
            <a:headEnd/>
            <a:tailEnd/>
          </a:ln>
        </p:spPr>
        <p:txBody>
          <a:bodyPr>
            <a:spAutoFit/>
          </a:bodyPr>
          <a:lstStyle/>
          <a:p>
            <a:pPr>
              <a:spcBef>
                <a:spcPct val="50000"/>
              </a:spcBef>
            </a:pPr>
            <a:r>
              <a:rPr lang="en-US" sz="2800" b="1"/>
              <a:t>15.1 What are solutions?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04800" y="304800"/>
            <a:ext cx="8610600" cy="4364038"/>
          </a:xfrm>
          <a:prstGeom prst="rect">
            <a:avLst/>
          </a:prstGeom>
          <a:noFill/>
          <a:ln w="9525">
            <a:noFill/>
            <a:miter lim="800000"/>
            <a:headEnd/>
            <a:tailEnd/>
          </a:ln>
        </p:spPr>
        <p:txBody>
          <a:bodyPr>
            <a:spAutoFit/>
          </a:bodyPr>
          <a:lstStyle/>
          <a:p>
            <a:pPr marL="342900" indent="-342900">
              <a:spcBef>
                <a:spcPct val="50000"/>
              </a:spcBef>
              <a:buFontTx/>
              <a:buAutoNum type="alphaUcParenR" startAt="2"/>
            </a:pPr>
            <a:r>
              <a:rPr lang="en-US" sz="2800" b="1"/>
              <a:t>Gases are affected by pressure.  With high pressure a lot of gas can be squeezed into a little bit of space.  High pressures will help</a:t>
            </a:r>
          </a:p>
          <a:p>
            <a:pPr marL="342900" indent="-342900">
              <a:spcBef>
                <a:spcPct val="50000"/>
              </a:spcBef>
              <a:buFontTx/>
              <a:buAutoNum type="alphaUcParenR" startAt="2"/>
            </a:pPr>
            <a:endParaRPr lang="en-US" sz="2800" b="1"/>
          </a:p>
          <a:p>
            <a:pPr marL="342900" indent="-342900">
              <a:spcBef>
                <a:spcPct val="50000"/>
              </a:spcBef>
            </a:pPr>
            <a:r>
              <a:rPr lang="en-US" sz="2800" b="1"/>
              <a:t>   </a:t>
            </a:r>
            <a:r>
              <a:rPr lang="en-US" sz="2800" b="1" u="sng"/>
              <a:t>gases</a:t>
            </a:r>
            <a:r>
              <a:rPr lang="en-US" sz="2800" b="1"/>
              <a:t> dissolve in a liquid, and low pressure will help </a:t>
            </a:r>
            <a:r>
              <a:rPr lang="en-US" sz="2800" b="1" u="sng"/>
              <a:t>remove</a:t>
            </a:r>
            <a:r>
              <a:rPr lang="en-US" sz="2800" b="1"/>
              <a:t> the gas from a liquid.  This only works for dissolving a </a:t>
            </a:r>
            <a:r>
              <a:rPr lang="en-US" sz="2800" b="1" u="sng"/>
              <a:t>gas</a:t>
            </a:r>
            <a:r>
              <a:rPr lang="en-US" sz="2800" b="1"/>
              <a:t> in a liquid, and is why a carbonated beverage goes “flat” after it is opened.</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04800" y="304800"/>
            <a:ext cx="8610600" cy="3937000"/>
          </a:xfrm>
          <a:prstGeom prst="rect">
            <a:avLst/>
          </a:prstGeom>
          <a:noFill/>
          <a:ln w="9525">
            <a:noFill/>
            <a:miter lim="800000"/>
            <a:headEnd/>
            <a:tailEnd/>
          </a:ln>
        </p:spPr>
        <p:txBody>
          <a:bodyPr>
            <a:spAutoFit/>
          </a:bodyPr>
          <a:lstStyle/>
          <a:p>
            <a:pPr marL="342900" indent="-342900">
              <a:spcBef>
                <a:spcPct val="50000"/>
              </a:spcBef>
            </a:pPr>
            <a:r>
              <a:rPr lang="en-US" sz="2800" b="1"/>
              <a:t>C) When a </a:t>
            </a:r>
            <a:r>
              <a:rPr lang="en-US" sz="2800" b="1" u="sng"/>
              <a:t>solid</a:t>
            </a:r>
            <a:r>
              <a:rPr lang="en-US" sz="2800" b="1"/>
              <a:t> dissolves in a liquid, it takes time for the liquid molecules to grab pieces of the solid and float away.  If the liquid is </a:t>
            </a:r>
            <a:r>
              <a:rPr lang="en-US" sz="2800" b="1" u="sng"/>
              <a:t>stirred</a:t>
            </a:r>
            <a:r>
              <a:rPr lang="en-US" sz="2800" b="1"/>
              <a:t>, it </a:t>
            </a:r>
          </a:p>
          <a:p>
            <a:pPr marL="342900" indent="-342900">
              <a:spcBef>
                <a:spcPct val="50000"/>
              </a:spcBef>
            </a:pPr>
            <a:endParaRPr lang="en-US" sz="2800" b="1"/>
          </a:p>
          <a:p>
            <a:pPr marL="342900" indent="-342900">
              <a:spcBef>
                <a:spcPct val="50000"/>
              </a:spcBef>
            </a:pPr>
            <a:r>
              <a:rPr lang="en-US" sz="2800" b="1"/>
              <a:t>   speeds up the floating away processes, so more liquid can grab more solid in the same amount of time.  Thus stirring or shaking will help a </a:t>
            </a:r>
            <a:r>
              <a:rPr lang="en-US" sz="2800" b="1" u="sng"/>
              <a:t>solid</a:t>
            </a:r>
            <a:r>
              <a:rPr lang="en-US" sz="2800" b="1"/>
              <a:t> dissolve faster in a liquid.</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04800" y="381000"/>
            <a:ext cx="8610600" cy="3937000"/>
          </a:xfrm>
          <a:prstGeom prst="rect">
            <a:avLst/>
          </a:prstGeom>
          <a:noFill/>
          <a:ln w="9525">
            <a:noFill/>
            <a:miter lim="800000"/>
            <a:headEnd/>
            <a:tailEnd/>
          </a:ln>
        </p:spPr>
        <p:txBody>
          <a:bodyPr>
            <a:spAutoFit/>
          </a:bodyPr>
          <a:lstStyle/>
          <a:p>
            <a:pPr marL="342900" indent="-342900">
              <a:spcBef>
                <a:spcPct val="50000"/>
              </a:spcBef>
              <a:buFontTx/>
              <a:buAutoNum type="alphaUcParenR" startAt="4"/>
            </a:pPr>
            <a:r>
              <a:rPr lang="en-US" sz="2800" b="1"/>
              <a:t>When a gas dissolves in a liquid, it is basically trapped by the liquid molecules.  If the liquid is </a:t>
            </a:r>
            <a:r>
              <a:rPr lang="en-US" sz="2800" b="1" u="sng"/>
              <a:t>stirred</a:t>
            </a:r>
            <a:r>
              <a:rPr lang="en-US" sz="2800" b="1"/>
              <a:t>, it removes the water </a:t>
            </a:r>
          </a:p>
          <a:p>
            <a:pPr marL="342900" indent="-342900">
              <a:spcBef>
                <a:spcPct val="50000"/>
              </a:spcBef>
              <a:buFontTx/>
              <a:buAutoNum type="alphaUcParenR" startAt="4"/>
            </a:pPr>
            <a:endParaRPr lang="en-US" sz="2800" b="1"/>
          </a:p>
          <a:p>
            <a:pPr marL="342900" indent="-342900">
              <a:spcBef>
                <a:spcPct val="50000"/>
              </a:spcBef>
            </a:pPr>
            <a:r>
              <a:rPr lang="en-US" sz="2800" b="1"/>
              <a:t>   molecules that are trapping the gas, and the gas will form bubbles and eventually </a:t>
            </a:r>
            <a:r>
              <a:rPr lang="en-US" sz="2800" b="1" u="sng"/>
              <a:t>leave</a:t>
            </a:r>
            <a:r>
              <a:rPr lang="en-US" sz="2800" b="1"/>
              <a:t> the liquid.  This is why shaking a carbonated beverage makes so many bubbles.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169" name="Group 129"/>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8066"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090"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114"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Make smaller pieces</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138"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Make smaller pieces</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62"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Make smaller pieces</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6"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Make smaller pieces</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8600"/>
            <a:ext cx="8610600" cy="3937000"/>
          </a:xfrm>
          <a:prstGeom prst="rect">
            <a:avLst/>
          </a:prstGeom>
          <a:noFill/>
          <a:ln w="9525">
            <a:noFill/>
            <a:miter lim="800000"/>
            <a:headEnd/>
            <a:tailEnd/>
          </a:ln>
        </p:spPr>
        <p:txBody>
          <a:bodyPr>
            <a:spAutoFit/>
          </a:bodyPr>
          <a:lstStyle/>
          <a:p>
            <a:pPr marL="342900" indent="-342900">
              <a:spcBef>
                <a:spcPct val="50000"/>
              </a:spcBef>
              <a:buFontTx/>
              <a:buAutoNum type="arabicParenR"/>
            </a:pPr>
            <a:r>
              <a:rPr lang="en-US" sz="2800" b="1"/>
              <a:t>  You might remember from the beginning of the year that solutions are </a:t>
            </a:r>
            <a:r>
              <a:rPr lang="en-US" sz="2800" b="1" u="sng"/>
              <a:t>homogenous</a:t>
            </a:r>
            <a:r>
              <a:rPr lang="en-US" sz="2800" b="1"/>
              <a:t> mixtures.  This means solutions contain two or</a:t>
            </a:r>
          </a:p>
          <a:p>
            <a:pPr marL="342900" indent="-342900">
              <a:spcBef>
                <a:spcPct val="50000"/>
              </a:spcBef>
            </a:pPr>
            <a:endParaRPr lang="en-US" sz="2800" b="1"/>
          </a:p>
          <a:p>
            <a:pPr marL="342900" indent="-342900">
              <a:spcBef>
                <a:spcPct val="50000"/>
              </a:spcBef>
            </a:pPr>
            <a:r>
              <a:rPr lang="en-US" sz="2800" b="1"/>
              <a:t>   more substances, and are mixed enough to “look all the same”.  Solutions do NOT have to be liquids, bronze is a </a:t>
            </a:r>
            <a:r>
              <a:rPr lang="en-US" sz="2800" b="1" u="sng"/>
              <a:t>solid</a:t>
            </a:r>
            <a:r>
              <a:rPr lang="en-US" sz="2800" b="1"/>
              <a:t> solution and air is a </a:t>
            </a:r>
            <a:r>
              <a:rPr lang="en-US" sz="2800" b="1" u="sng"/>
              <a:t>gaseous</a:t>
            </a:r>
            <a:r>
              <a:rPr lang="en-US" sz="2800" b="1"/>
              <a:t> solution.</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210"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Make smaller pieces</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234" name="Group 2"/>
          <p:cNvGraphicFramePr>
            <a:graphicFrameLocks noGrp="1"/>
          </p:cNvGraphicFramePr>
          <p:nvPr/>
        </p:nvGraphicFramePr>
        <p:xfrm>
          <a:off x="228600" y="1524000"/>
          <a:ext cx="8534400" cy="4648200"/>
        </p:xfrm>
        <a:graphic>
          <a:graphicData uri="http://schemas.openxmlformats.org/drawingml/2006/table">
            <a:tbl>
              <a:tblPr/>
              <a:tblGrid>
                <a:gridCol w="2222500"/>
                <a:gridCol w="3155950"/>
                <a:gridCol w="3155950"/>
              </a:tblGrid>
              <a:tr h="127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Method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Solid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Gas dissolved in liquid</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Decrease temperature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Particle Size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Make smaller pieces</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No effect</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Increase pressure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Agitation</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Agitate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Do not agitate</a:t>
                      </a: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sndAc>
      <p:stSnd>
        <p:snd r:embed="rId2" name="arrow.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04800" y="304800"/>
            <a:ext cx="8610600" cy="519113"/>
          </a:xfrm>
          <a:prstGeom prst="rect">
            <a:avLst/>
          </a:prstGeom>
          <a:noFill/>
          <a:ln w="9525">
            <a:noFill/>
            <a:miter lim="800000"/>
            <a:headEnd/>
            <a:tailEnd/>
          </a:ln>
        </p:spPr>
        <p:txBody>
          <a:bodyPr>
            <a:spAutoFit/>
          </a:bodyPr>
          <a:lstStyle/>
          <a:p>
            <a:pPr marL="342900" indent="-342900">
              <a:spcBef>
                <a:spcPct val="50000"/>
              </a:spcBef>
            </a:pPr>
            <a:r>
              <a:rPr lang="en-US" sz="2800" b="1"/>
              <a:t>15.2  Solution Concentration</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04800" y="304800"/>
            <a:ext cx="8610600" cy="3082925"/>
          </a:xfrm>
          <a:prstGeom prst="rect">
            <a:avLst/>
          </a:prstGeom>
          <a:noFill/>
          <a:ln w="9525">
            <a:noFill/>
            <a:miter lim="800000"/>
            <a:headEnd/>
            <a:tailEnd/>
          </a:ln>
        </p:spPr>
        <p:txBody>
          <a:bodyPr>
            <a:spAutoFit/>
          </a:bodyPr>
          <a:lstStyle/>
          <a:p>
            <a:pPr marL="342900" indent="-342900">
              <a:spcBef>
                <a:spcPct val="50000"/>
              </a:spcBef>
              <a:buFontTx/>
              <a:buAutoNum type="arabicParenR"/>
            </a:pPr>
            <a:r>
              <a:rPr lang="en-US" sz="2800" b="1"/>
              <a:t>Just knowing that a solution is unsaturated does not indicate much about the solution.  Is there only a little bit of solute, or is there a lot</a:t>
            </a:r>
          </a:p>
          <a:p>
            <a:pPr marL="342900" indent="-342900">
              <a:spcBef>
                <a:spcPct val="50000"/>
              </a:spcBef>
            </a:pPr>
            <a:endParaRPr lang="en-US" sz="2800" b="1"/>
          </a:p>
          <a:p>
            <a:pPr marL="342900" indent="-342900">
              <a:spcBef>
                <a:spcPct val="50000"/>
              </a:spcBef>
            </a:pPr>
            <a:r>
              <a:rPr lang="en-US" sz="2800" b="1"/>
              <a:t>   and it is almost saturated?  The only way to tell is to know the solutions </a:t>
            </a:r>
            <a:r>
              <a:rPr lang="en-US" sz="2800" b="1" u="sng"/>
              <a:t>concentration</a:t>
            </a:r>
            <a:r>
              <a:rPr lang="en-US" sz="2800" b="1"/>
              <a: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04800" y="304800"/>
            <a:ext cx="8610600" cy="3509963"/>
          </a:xfrm>
          <a:prstGeom prst="rect">
            <a:avLst/>
          </a:prstGeom>
          <a:noFill/>
          <a:ln w="9525">
            <a:noFill/>
            <a:miter lim="800000"/>
            <a:headEnd/>
            <a:tailEnd/>
          </a:ln>
        </p:spPr>
        <p:txBody>
          <a:bodyPr>
            <a:spAutoFit/>
          </a:bodyPr>
          <a:lstStyle/>
          <a:p>
            <a:pPr marL="342900" indent="-342900">
              <a:spcBef>
                <a:spcPct val="50000"/>
              </a:spcBef>
              <a:buFontTx/>
              <a:buAutoNum type="arabicParenR" startAt="2"/>
            </a:pPr>
            <a:r>
              <a:rPr lang="en-US" sz="2800" b="1"/>
              <a:t>In general if there is a lot of solute in the solvent, the solution is called </a:t>
            </a:r>
            <a:r>
              <a:rPr lang="en-US" sz="2800" b="1" u="sng"/>
              <a:t>concentrated</a:t>
            </a:r>
            <a:r>
              <a:rPr lang="en-US" sz="2800" b="1"/>
              <a:t>, and if there is only a little bit of solute in the </a:t>
            </a:r>
          </a:p>
          <a:p>
            <a:pPr marL="342900" indent="-342900">
              <a:spcBef>
                <a:spcPct val="50000"/>
              </a:spcBef>
            </a:pPr>
            <a:r>
              <a:rPr lang="en-US" sz="2800" b="1"/>
              <a:t>   </a:t>
            </a:r>
          </a:p>
          <a:p>
            <a:pPr marL="342900" indent="-342900">
              <a:spcBef>
                <a:spcPct val="50000"/>
              </a:spcBef>
            </a:pPr>
            <a:r>
              <a:rPr lang="en-US" sz="2800" b="1"/>
              <a:t>   solvent it is called </a:t>
            </a:r>
            <a:r>
              <a:rPr lang="en-US" sz="2800" b="1" u="sng"/>
              <a:t>dilute</a:t>
            </a:r>
            <a:r>
              <a:rPr lang="en-US" sz="2800" b="1"/>
              <a:t>.  But chemists need a more exact way to know how concentrated or dilute the solution is.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04800" y="304800"/>
            <a:ext cx="8610600" cy="1373188"/>
          </a:xfrm>
          <a:prstGeom prst="rect">
            <a:avLst/>
          </a:prstGeom>
          <a:noFill/>
          <a:ln w="9525">
            <a:noFill/>
            <a:miter lim="800000"/>
            <a:headEnd/>
            <a:tailEnd/>
          </a:ln>
        </p:spPr>
        <p:txBody>
          <a:bodyPr>
            <a:spAutoFit/>
          </a:bodyPr>
          <a:lstStyle/>
          <a:p>
            <a:pPr marL="342900" indent="-342900">
              <a:spcBef>
                <a:spcPct val="50000"/>
              </a:spcBef>
            </a:pPr>
            <a:r>
              <a:rPr lang="en-US" sz="2800" b="1"/>
              <a:t>   Chemists have 5 different ways to determine numbers for concentration.  Each way is different and useful in different situations.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304800" y="349250"/>
            <a:ext cx="8610600" cy="946150"/>
          </a:xfrm>
          <a:prstGeom prst="rect">
            <a:avLst/>
          </a:prstGeom>
          <a:noFill/>
          <a:ln w="9525">
            <a:noFill/>
            <a:miter lim="800000"/>
            <a:headEnd/>
            <a:tailEnd/>
          </a:ln>
        </p:spPr>
        <p:txBody>
          <a:bodyPr>
            <a:spAutoFit/>
          </a:bodyPr>
          <a:lstStyle/>
          <a:p>
            <a:pPr marL="342900" indent="-342900">
              <a:spcBef>
                <a:spcPct val="50000"/>
              </a:spcBef>
            </a:pPr>
            <a:r>
              <a:rPr lang="en-US" sz="2800" b="1"/>
              <a:t>A)  Percent by </a:t>
            </a:r>
            <a:r>
              <a:rPr lang="en-US" sz="2800" b="1" u="sng"/>
              <a:t>mass</a:t>
            </a:r>
            <a:r>
              <a:rPr lang="en-US" sz="2800" b="1"/>
              <a:t> = mass of solute divided by the mass of solution × 100%</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 y="381000"/>
            <a:ext cx="8610600" cy="2655888"/>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Percent by </a:t>
            </a:r>
            <a:r>
              <a:rPr lang="en-US" sz="2800" b="1" u="sng"/>
              <a:t>mass</a:t>
            </a:r>
            <a:r>
              <a:rPr lang="en-US" sz="2800" b="1"/>
              <a:t> = mass of solute divided by the mass of solution × 100%</a:t>
            </a:r>
          </a:p>
          <a:p>
            <a:pPr marL="342900" indent="-342900">
              <a:spcBef>
                <a:spcPct val="50000"/>
              </a:spcBef>
              <a:buFontTx/>
              <a:buAutoNum type="alphaUcParenR"/>
            </a:pPr>
            <a:endParaRPr lang="en-US" sz="2800" b="1"/>
          </a:p>
          <a:p>
            <a:pPr marL="342900" indent="-342900">
              <a:spcBef>
                <a:spcPct val="50000"/>
              </a:spcBef>
            </a:pPr>
            <a:r>
              <a:rPr lang="en-US" sz="2800" b="1"/>
              <a:t>B)  Percent by </a:t>
            </a:r>
            <a:r>
              <a:rPr lang="en-US" sz="2800" b="1" u="sng"/>
              <a:t>volume</a:t>
            </a:r>
            <a:r>
              <a:rPr lang="en-US" sz="2800" b="1"/>
              <a:t> = volume of solute divided by the volume of solution × 100%</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 y="381000"/>
            <a:ext cx="8610600" cy="4365625"/>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Percent by </a:t>
            </a:r>
            <a:r>
              <a:rPr lang="en-US" sz="2800" b="1" u="sng"/>
              <a:t>mass</a:t>
            </a:r>
            <a:r>
              <a:rPr lang="en-US" sz="2800" b="1"/>
              <a:t> = mass of solute divided by the mass of solution × 100%</a:t>
            </a:r>
          </a:p>
          <a:p>
            <a:pPr marL="342900" indent="-342900">
              <a:spcBef>
                <a:spcPct val="50000"/>
              </a:spcBef>
              <a:buFontTx/>
              <a:buAutoNum type="alphaUcParenR"/>
            </a:pPr>
            <a:endParaRPr lang="en-US" sz="2800" b="1"/>
          </a:p>
          <a:p>
            <a:pPr marL="342900" indent="-342900">
              <a:spcBef>
                <a:spcPct val="50000"/>
              </a:spcBef>
              <a:buFontTx/>
              <a:buAutoNum type="alphaUcParenR" startAt="2"/>
            </a:pPr>
            <a:r>
              <a:rPr lang="en-US" sz="2800" b="1"/>
              <a:t>  Percent by </a:t>
            </a:r>
            <a:r>
              <a:rPr lang="en-US" sz="2800" b="1" u="sng"/>
              <a:t>volume</a:t>
            </a:r>
            <a:r>
              <a:rPr lang="en-US" sz="2800" b="1"/>
              <a:t> = volume of solute divided by the volume of solution × 100%</a:t>
            </a:r>
          </a:p>
          <a:p>
            <a:pPr marL="342900" indent="-342900">
              <a:spcBef>
                <a:spcPct val="50000"/>
              </a:spcBef>
            </a:pPr>
            <a:r>
              <a:rPr lang="en-US" sz="2800" b="1"/>
              <a:t>C)  Molarity = moles of solute divided by the </a:t>
            </a:r>
            <a:r>
              <a:rPr lang="en-US" sz="2800" b="1" u="sng"/>
              <a:t>liters</a:t>
            </a:r>
            <a:r>
              <a:rPr lang="en-US" sz="2800" b="1"/>
              <a:t> of solution</a:t>
            </a:r>
          </a:p>
          <a:p>
            <a:pPr marL="342900" indent="-342900">
              <a:spcBef>
                <a:spcPct val="50000"/>
              </a:spcBef>
            </a:pPr>
            <a:endParaRPr lang="en-US" sz="2800" b="1"/>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04800" y="304800"/>
            <a:ext cx="8610600" cy="946150"/>
          </a:xfrm>
          <a:prstGeom prst="rect">
            <a:avLst/>
          </a:prstGeom>
          <a:noFill/>
          <a:ln w="9525">
            <a:noFill/>
            <a:miter lim="800000"/>
            <a:headEnd/>
            <a:tailEnd/>
          </a:ln>
        </p:spPr>
        <p:txBody>
          <a:bodyPr>
            <a:spAutoFit/>
          </a:bodyPr>
          <a:lstStyle/>
          <a:p>
            <a:pPr marL="342900" indent="-342900">
              <a:spcBef>
                <a:spcPct val="50000"/>
              </a:spcBef>
            </a:pPr>
            <a:r>
              <a:rPr lang="en-US" sz="2800" b="1"/>
              <a:t>D)  Molality = moles of solute divided by the </a:t>
            </a:r>
            <a:r>
              <a:rPr lang="en-US" sz="2800" b="1" u="sng"/>
              <a:t>kilograms</a:t>
            </a:r>
            <a:r>
              <a:rPr lang="en-US" sz="2800" b="1"/>
              <a:t> of solvent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304800"/>
            <a:ext cx="8610600" cy="3082925"/>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All solutions have two parts.  The substance doing the dissolving is the </a:t>
            </a:r>
            <a:r>
              <a:rPr lang="en-US" sz="2800" b="1" u="sng"/>
              <a:t>solvent</a:t>
            </a:r>
            <a:r>
              <a:rPr lang="en-US" sz="2800" b="1"/>
              <a:t> and the substances being dissolved are the </a:t>
            </a:r>
            <a:r>
              <a:rPr lang="en-US" sz="2800" b="1" u="sng"/>
              <a:t>solutes</a:t>
            </a:r>
            <a:r>
              <a:rPr lang="en-US" sz="2800" b="1"/>
              <a:t>.  </a:t>
            </a:r>
          </a:p>
          <a:p>
            <a:pPr marL="342900" indent="-342900">
              <a:spcBef>
                <a:spcPct val="50000"/>
              </a:spcBef>
            </a:pPr>
            <a:endParaRPr lang="en-US" sz="2800" b="1"/>
          </a:p>
          <a:p>
            <a:pPr marL="342900" indent="-342900">
              <a:spcBef>
                <a:spcPct val="50000"/>
              </a:spcBef>
            </a:pPr>
            <a:r>
              <a:rPr lang="en-US" sz="2800" b="1"/>
              <a:t>   If you don’t know which is which, the substance you have the most of overall is the </a:t>
            </a:r>
            <a:r>
              <a:rPr lang="en-US" sz="2800" b="1" u="sng"/>
              <a:t>solvent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304800" y="304800"/>
            <a:ext cx="8610600" cy="3938588"/>
          </a:xfrm>
          <a:prstGeom prst="rect">
            <a:avLst/>
          </a:prstGeom>
          <a:noFill/>
          <a:ln w="9525">
            <a:noFill/>
            <a:miter lim="800000"/>
            <a:headEnd/>
            <a:tailEnd/>
          </a:ln>
        </p:spPr>
        <p:txBody>
          <a:bodyPr>
            <a:spAutoFit/>
          </a:bodyPr>
          <a:lstStyle/>
          <a:p>
            <a:pPr marL="342900" indent="-342900">
              <a:spcBef>
                <a:spcPct val="50000"/>
              </a:spcBef>
              <a:buFontTx/>
              <a:buAutoNum type="alphaUcParenR" startAt="4"/>
            </a:pPr>
            <a:r>
              <a:rPr lang="en-US" sz="2800" b="1"/>
              <a:t>  Molality = moles of solute divided by the </a:t>
            </a:r>
            <a:r>
              <a:rPr lang="en-US" sz="2800" b="1" u="sng"/>
              <a:t>kilograms</a:t>
            </a:r>
            <a:r>
              <a:rPr lang="en-US" sz="2800" b="1"/>
              <a:t> of solvent</a:t>
            </a:r>
          </a:p>
          <a:p>
            <a:pPr marL="342900" indent="-342900">
              <a:spcBef>
                <a:spcPct val="50000"/>
              </a:spcBef>
              <a:buFontTx/>
              <a:buAutoNum type="alphaUcParenR" startAt="4"/>
            </a:pPr>
            <a:endParaRPr lang="en-US" sz="2800" b="1"/>
          </a:p>
          <a:p>
            <a:pPr marL="342900" indent="-342900">
              <a:spcBef>
                <a:spcPct val="50000"/>
              </a:spcBef>
              <a:buFontTx/>
              <a:buAutoNum type="alphaUcParenR" startAt="4"/>
            </a:pPr>
            <a:endParaRPr lang="en-US" sz="2800" b="1"/>
          </a:p>
          <a:p>
            <a:pPr marL="342900" indent="-342900">
              <a:spcBef>
                <a:spcPct val="50000"/>
              </a:spcBef>
            </a:pPr>
            <a:r>
              <a:rPr lang="en-US" sz="2800" b="1"/>
              <a:t>E)  Mole </a:t>
            </a:r>
            <a:r>
              <a:rPr lang="en-US" sz="2800" b="1" u="sng"/>
              <a:t>fraction</a:t>
            </a:r>
            <a:r>
              <a:rPr lang="en-US" sz="2800" b="1"/>
              <a:t> = moles of solute divided by the total moles of solute and solvent</a:t>
            </a:r>
          </a:p>
          <a:p>
            <a:pPr marL="342900" indent="-342900">
              <a:spcBef>
                <a:spcPct val="50000"/>
              </a:spcBef>
            </a:pPr>
            <a:endParaRPr lang="en-US" sz="2800" b="1"/>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304800" y="1905000"/>
            <a:ext cx="8610600" cy="2246313"/>
          </a:xfrm>
          <a:prstGeom prst="rect">
            <a:avLst/>
          </a:prstGeom>
          <a:noFill/>
          <a:ln w="9525">
            <a:noFill/>
            <a:miter lim="800000"/>
            <a:headEnd/>
            <a:tailEnd/>
          </a:ln>
        </p:spPr>
        <p:txBody>
          <a:bodyPr>
            <a:spAutoFit/>
          </a:bodyPr>
          <a:lstStyle/>
          <a:p>
            <a:pPr marL="342900" indent="-342900">
              <a:spcBef>
                <a:spcPct val="50000"/>
              </a:spcBef>
            </a:pPr>
            <a:r>
              <a:rPr lang="en-US" sz="2800" b="1"/>
              <a:t>    For this class you will only use molarity and molality.</a:t>
            </a:r>
          </a:p>
          <a:p>
            <a:pPr marL="342900" indent="-342900">
              <a:spcBef>
                <a:spcPct val="50000"/>
              </a:spcBef>
            </a:pPr>
            <a:endParaRPr lang="en-US" sz="2800" b="1"/>
          </a:p>
          <a:p>
            <a:pPr marL="342900" indent="-342900">
              <a:spcBef>
                <a:spcPct val="50000"/>
              </a:spcBef>
            </a:pPr>
            <a:r>
              <a:rPr lang="en-US" sz="2800" b="1"/>
              <a:t>	</a:t>
            </a:r>
            <a:r>
              <a:rPr lang="en-US" sz="2800" b="1">
                <a:hlinkClick r:id="rId3" action="ppaction://hlinkfile"/>
              </a:rPr>
              <a:t>Review Molarity and Molality</a:t>
            </a:r>
            <a:endParaRPr lang="en-US" sz="2800" b="1"/>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304800" y="304800"/>
            <a:ext cx="8610600" cy="519113"/>
          </a:xfrm>
          <a:prstGeom prst="rect">
            <a:avLst/>
          </a:prstGeom>
          <a:noFill/>
          <a:ln w="9525">
            <a:noFill/>
            <a:miter lim="800000"/>
            <a:headEnd/>
            <a:tailEnd/>
          </a:ln>
        </p:spPr>
        <p:txBody>
          <a:bodyPr>
            <a:spAutoFit/>
          </a:bodyPr>
          <a:lstStyle/>
          <a:p>
            <a:pPr marL="342900" indent="-342900">
              <a:spcBef>
                <a:spcPct val="50000"/>
              </a:spcBef>
            </a:pPr>
            <a:r>
              <a:rPr lang="en-US" sz="2800" b="1"/>
              <a:t>15.3 Colligative Properties</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610600" cy="3108325"/>
          </a:xfrm>
          <a:prstGeom prst="rect">
            <a:avLst/>
          </a:prstGeom>
          <a:noFill/>
          <a:ln w="9525">
            <a:noFill/>
            <a:miter lim="800000"/>
            <a:headEnd/>
            <a:tailEnd/>
          </a:ln>
        </p:spPr>
        <p:txBody>
          <a:bodyPr>
            <a:spAutoFit/>
          </a:bodyPr>
          <a:lstStyle/>
          <a:p>
            <a:pPr marL="342900" indent="-342900">
              <a:spcBef>
                <a:spcPct val="50000"/>
              </a:spcBef>
              <a:buFontTx/>
              <a:buAutoNum type="arabicParenR"/>
            </a:pPr>
            <a:r>
              <a:rPr lang="en-US" sz="2800" b="1"/>
              <a:t>Physical properties of solutions that are affected by how much solute is dissolved are called </a:t>
            </a:r>
            <a:r>
              <a:rPr lang="en-US" sz="2800" b="1" u="sng"/>
              <a:t>colligative</a:t>
            </a:r>
            <a:r>
              <a:rPr lang="en-US" sz="2800" b="1"/>
              <a:t> properties.  (Colligative means “depending on the collection”.)  There are three colligative properties that we’ll be concerned with:  </a:t>
            </a:r>
            <a:r>
              <a:rPr lang="en-US" sz="2800" b="1" u="sng"/>
              <a:t>electrolytes</a:t>
            </a:r>
            <a:r>
              <a:rPr lang="en-US" sz="2800" b="1"/>
              <a:t>, boiling point </a:t>
            </a:r>
            <a:r>
              <a:rPr lang="en-US" sz="2800" b="1" u="sng"/>
              <a:t>elevation</a:t>
            </a:r>
            <a:r>
              <a:rPr lang="en-US" sz="2800" b="1"/>
              <a:t>, and freezing point </a:t>
            </a:r>
            <a:r>
              <a:rPr lang="en-US" sz="2800" b="1" u="sng"/>
              <a:t>depression</a:t>
            </a:r>
            <a:r>
              <a:rPr lang="en-US" sz="2800" b="1"/>
              <a: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6" name="ToasterBathtub.wmv">
            <a:hlinkClick r:id="" action="ppaction://media"/>
          </p:cNvPr>
          <p:cNvPicPr>
            <a:picLocks noRot="1" noChangeAspect="1" noChangeArrowheads="1"/>
          </p:cNvPicPr>
          <p:nvPr>
            <a:videoFile r:link="rId1"/>
          </p:nvPr>
        </p:nvPicPr>
        <p:blipFill>
          <a:blip r:embed="rId4" cstate="print"/>
          <a:srcRect/>
          <a:stretch>
            <a:fillRect/>
          </a:stretch>
        </p:blipFill>
        <p:spPr bwMode="auto">
          <a:xfrm>
            <a:off x="1524000" y="1143000"/>
            <a:ext cx="6096000" cy="4572000"/>
          </a:xfrm>
          <a:prstGeom prst="rect">
            <a:avLst/>
          </a:prstGeom>
          <a:noFill/>
          <a:ln w="9525">
            <a:noFill/>
            <a:miter lim="800000"/>
            <a:headEnd/>
            <a:tailEnd/>
          </a:ln>
        </p:spPr>
      </p:pic>
    </p:spTree>
  </p:cSld>
  <p:clrMapOvr>
    <a:masterClrMapping/>
  </p:clrMapOvr>
  <p:transition advClick="0" advTm="33000">
    <p:fade thruBlk="1"/>
    <p:sndAc>
      <p:stSnd>
        <p:snd r:embed="rId3"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42" fill="hold"/>
                                        <p:tgtEl>
                                          <p:spTgt spid="125956"/>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98000">
                <p:cTn id="7" fill="hold" display="0">
                  <p:stCondLst>
                    <p:cond delay="indefinite"/>
                  </p:stCondLst>
                  <p:endCondLst>
                    <p:cond evt="onNext" delay="0">
                      <p:tgtEl>
                        <p:sldTgt/>
                      </p:tgtEl>
                    </p:cond>
                    <p:cond evt="onPrev" delay="0">
                      <p:tgtEl>
                        <p:sldTgt/>
                      </p:tgtEl>
                    </p:cond>
                  </p:endCondLst>
                </p:cTn>
                <p:tgtEl>
                  <p:spTgt spid="125956"/>
                </p:tgtEl>
              </p:cMediaNode>
            </p:video>
            <p:seq concurrent="1" nextAc="seek">
              <p:cTn id="8" restart="whenNotActive" fill="hold" evtFilter="cancelBubble" nodeType="interactiveSeq">
                <p:stCondLst>
                  <p:cond evt="onClick" delay="0">
                    <p:tgtEl>
                      <p:spTgt spid="12595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5956"/>
                                        </p:tgtEl>
                                      </p:cBhvr>
                                    </p:cmd>
                                  </p:childTnLst>
                                </p:cTn>
                              </p:par>
                            </p:childTnLst>
                          </p:cTn>
                        </p:par>
                      </p:childTnLst>
                    </p:cTn>
                  </p:par>
                </p:childTnLst>
              </p:cTn>
              <p:nextCondLst>
                <p:cond evt="onClick" delay="0">
                  <p:tgtEl>
                    <p:spTgt spid="125956"/>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04800" y="304800"/>
            <a:ext cx="8610600" cy="4400550"/>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  If a solute dissolved in solutions ionizes (breaks apart into positive and negative parts) these parts will allow electricity to travel through the solution.  For example:  </a:t>
            </a:r>
            <a:r>
              <a:rPr lang="en-US" sz="2800" b="1" u="sng"/>
              <a:t>pure</a:t>
            </a:r>
            <a:r>
              <a:rPr lang="en-US" sz="2800" b="1"/>
              <a:t> water will not conduct electricity, but if table salt is added, then the sodium and chlorine that break apart will conduct electricity. </a:t>
            </a:r>
          </a:p>
          <a:p>
            <a:pPr marL="342900" indent="-342900">
              <a:spcBef>
                <a:spcPct val="50000"/>
              </a:spcBef>
              <a:buFontTx/>
              <a:buAutoNum type="alphaUcParenR"/>
            </a:pPr>
            <a:endParaRPr lang="en-US" sz="2800" b="1"/>
          </a:p>
          <a:p>
            <a:pPr marL="342900" indent="-342900" algn="ctr">
              <a:spcBef>
                <a:spcPct val="50000"/>
              </a:spcBef>
            </a:pPr>
            <a:r>
              <a:rPr lang="en-US" sz="2800" b="1"/>
              <a:t>NaCl → Na</a:t>
            </a:r>
            <a:r>
              <a:rPr lang="en-US" sz="2800" b="1" baseline="30000"/>
              <a:t>+</a:t>
            </a:r>
            <a:r>
              <a:rPr lang="en-US" sz="2800" b="1"/>
              <a:t> + Cl</a:t>
            </a:r>
            <a:r>
              <a:rPr lang="en-US" sz="2800" b="1" baseline="30000"/>
              <a: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04800" y="304800"/>
            <a:ext cx="8610600" cy="1816100"/>
          </a:xfrm>
          <a:prstGeom prst="rect">
            <a:avLst/>
          </a:prstGeom>
          <a:noFill/>
          <a:ln w="9525">
            <a:noFill/>
            <a:miter lim="800000"/>
            <a:headEnd/>
            <a:tailEnd/>
          </a:ln>
        </p:spPr>
        <p:txBody>
          <a:bodyPr>
            <a:spAutoFit/>
          </a:bodyPr>
          <a:lstStyle/>
          <a:p>
            <a:pPr marL="342900" indent="-342900">
              <a:spcBef>
                <a:spcPct val="50000"/>
              </a:spcBef>
            </a:pPr>
            <a:r>
              <a:rPr lang="en-US" sz="2800" b="1"/>
              <a:t>   Solutions that conduct electricity are called </a:t>
            </a:r>
            <a:r>
              <a:rPr lang="en-US" sz="2800" b="1" u="sng"/>
              <a:t>electrolytes</a:t>
            </a:r>
            <a:r>
              <a:rPr lang="en-US" sz="2800" b="1"/>
              <a:t>.  The more of an ionizing solute that is dissolved, the better the conduction of electricity will be.</a:t>
            </a:r>
          </a:p>
        </p:txBody>
      </p:sp>
      <p:pic>
        <p:nvPicPr>
          <p:cNvPr id="49155" name="Picture 3" descr="C:\Documents and Settings\JBELLAND\Desktop\Lecture Pictures\Electrolytes.jpg"/>
          <p:cNvPicPr>
            <a:picLocks noChangeAspect="1" noChangeArrowheads="1"/>
          </p:cNvPicPr>
          <p:nvPr/>
        </p:nvPicPr>
        <p:blipFill>
          <a:blip r:embed="rId3" cstate="print"/>
          <a:srcRect/>
          <a:stretch>
            <a:fillRect/>
          </a:stretch>
        </p:blipFill>
        <p:spPr bwMode="auto">
          <a:xfrm>
            <a:off x="1600200" y="2133600"/>
            <a:ext cx="6172200" cy="4689475"/>
          </a:xfrm>
          <a:prstGeom prst="rect">
            <a:avLst/>
          </a:prstGeom>
          <a:noFill/>
          <a:ln w="9525">
            <a:noFill/>
            <a:miter lim="800000"/>
            <a:headEnd/>
            <a:tailEnd/>
          </a:ln>
        </p:spPr>
      </p:pic>
    </p:spTree>
  </p:cSld>
  <p:clrMapOvr>
    <a:masterClrMapping/>
  </p:clrMapOvr>
  <p:transition>
    <p:fade thruBlk="1"/>
    <p:sndAc>
      <p:stSnd>
        <p:snd r:embed="rId2" name="arrow.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28600" y="304800"/>
            <a:ext cx="8610600" cy="2246313"/>
          </a:xfrm>
          <a:prstGeom prst="rect">
            <a:avLst/>
          </a:prstGeom>
          <a:noFill/>
          <a:ln w="9525">
            <a:noFill/>
            <a:miter lim="800000"/>
            <a:headEnd/>
            <a:tailEnd/>
          </a:ln>
        </p:spPr>
        <p:txBody>
          <a:bodyPr>
            <a:spAutoFit/>
          </a:bodyPr>
          <a:lstStyle/>
          <a:p>
            <a:pPr marL="342900" indent="-342900">
              <a:spcBef>
                <a:spcPct val="50000"/>
              </a:spcBef>
            </a:pPr>
            <a:r>
              <a:rPr lang="en-US" sz="2800" b="1"/>
              <a:t>   On the other hand, solutes that don’t ionize (like sugar) will not conduct electricity in water.  So sugar water will not conduct electricity. Solutions that don’t conduct electricity are called </a:t>
            </a:r>
            <a:r>
              <a:rPr lang="en-US" sz="2800" b="1" u="sng"/>
              <a:t>nonelectrolytes</a:t>
            </a:r>
            <a:r>
              <a:rPr lang="en-US" sz="2800" b="1"/>
              <a: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04800" y="228600"/>
            <a:ext cx="8610600" cy="3108325"/>
          </a:xfrm>
          <a:prstGeom prst="rect">
            <a:avLst/>
          </a:prstGeom>
          <a:noFill/>
          <a:ln w="9525">
            <a:noFill/>
            <a:miter lim="800000"/>
            <a:headEnd/>
            <a:tailEnd/>
          </a:ln>
        </p:spPr>
        <p:txBody>
          <a:bodyPr>
            <a:spAutoFit/>
          </a:bodyPr>
          <a:lstStyle/>
          <a:p>
            <a:pPr marL="342900" indent="-342900">
              <a:spcBef>
                <a:spcPct val="50000"/>
              </a:spcBef>
              <a:buFontTx/>
              <a:buAutoNum type="alphaUcParenR" startAt="2"/>
            </a:pPr>
            <a:r>
              <a:rPr lang="en-US" sz="2800" b="1"/>
              <a:t>Boiling happens when the molecules of a liquid get enough energy to break through the liquid-gas barrier and escape as a gas.  If a solute is added, it gets in the way of the liquid trying to escape, and thus it takes more energy (more heat) to get the liquid to boil.  This is called boiling point </a:t>
            </a:r>
            <a:r>
              <a:rPr lang="en-US" sz="2800" b="1" u="sng"/>
              <a:t>elevation</a:t>
            </a:r>
            <a:r>
              <a:rPr lang="en-US" sz="2800" b="1"/>
              <a: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304800" y="304800"/>
            <a:ext cx="8610600" cy="3540125"/>
          </a:xfrm>
          <a:prstGeom prst="rect">
            <a:avLst/>
          </a:prstGeom>
          <a:noFill/>
          <a:ln w="9525">
            <a:noFill/>
            <a:miter lim="800000"/>
            <a:headEnd/>
            <a:tailEnd/>
          </a:ln>
        </p:spPr>
        <p:txBody>
          <a:bodyPr>
            <a:spAutoFit/>
          </a:bodyPr>
          <a:lstStyle/>
          <a:p>
            <a:pPr marL="342900" indent="-342900">
              <a:spcBef>
                <a:spcPct val="50000"/>
              </a:spcBef>
            </a:pPr>
            <a:r>
              <a:rPr lang="en-US" sz="2800" b="1"/>
              <a:t>   If pure water boils at 100 °C, and salt is added, the solution will no longer boil at 100 °C, but will boil at a </a:t>
            </a:r>
            <a:r>
              <a:rPr lang="en-US" sz="2800" b="1" u="sng"/>
              <a:t>higher</a:t>
            </a:r>
            <a:r>
              <a:rPr lang="en-US" sz="2800" b="1"/>
              <a:t> temperature.  Often the directions for cooking pasta require the addition of salt to the water.  This causes the water to boil at a hotter temperature and thus the pasta cooks quicker (and the salt adds some flavor to the pasta).</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304800"/>
            <a:ext cx="8610600" cy="3937000"/>
          </a:xfrm>
          <a:prstGeom prst="rect">
            <a:avLst/>
          </a:prstGeom>
          <a:noFill/>
          <a:ln w="9525">
            <a:noFill/>
            <a:miter lim="800000"/>
            <a:headEnd/>
            <a:tailEnd/>
          </a:ln>
        </p:spPr>
        <p:txBody>
          <a:bodyPr>
            <a:spAutoFit/>
          </a:bodyPr>
          <a:lstStyle/>
          <a:p>
            <a:pPr marL="342900" indent="-342900">
              <a:spcBef>
                <a:spcPct val="50000"/>
              </a:spcBef>
              <a:buFontTx/>
              <a:buAutoNum type="alphaUcParenR" startAt="2"/>
            </a:pPr>
            <a:r>
              <a:rPr lang="en-US" sz="2800" b="1"/>
              <a:t>The most common solvent is </a:t>
            </a:r>
            <a:r>
              <a:rPr lang="en-US" sz="2800" b="1" u="sng"/>
              <a:t>water</a:t>
            </a:r>
            <a:r>
              <a:rPr lang="en-US" sz="2800" b="1"/>
              <a:t>.  It is so common and dissolves so many things that it is often called “the universal solvent”.  This is </a:t>
            </a:r>
          </a:p>
          <a:p>
            <a:pPr marL="342900" indent="-342900">
              <a:spcBef>
                <a:spcPct val="50000"/>
              </a:spcBef>
              <a:buFontTx/>
              <a:buAutoNum type="alphaUcParenR" startAt="2"/>
            </a:pPr>
            <a:endParaRPr lang="en-US" sz="2800" b="1"/>
          </a:p>
          <a:p>
            <a:pPr marL="342900" indent="-342900">
              <a:spcBef>
                <a:spcPct val="50000"/>
              </a:spcBef>
            </a:pPr>
            <a:r>
              <a:rPr lang="en-US" sz="2800" b="1"/>
              <a:t>   not entirely true, as only </a:t>
            </a:r>
            <a:r>
              <a:rPr lang="en-US" sz="2800" b="1" u="sng"/>
              <a:t>polar</a:t>
            </a:r>
            <a:r>
              <a:rPr lang="en-US" sz="2800" b="1"/>
              <a:t> solutes will dissolve in water (we say they are </a:t>
            </a:r>
            <a:r>
              <a:rPr lang="en-US" sz="2800" b="1" u="sng"/>
              <a:t>soluble</a:t>
            </a:r>
            <a:r>
              <a:rPr lang="en-US" sz="2800" b="1"/>
              <a:t>).  Nonpolar substances will not dissolve in water (we say they are </a:t>
            </a:r>
            <a:r>
              <a:rPr lang="en-US" sz="2800" b="1" u="sng"/>
              <a:t>insoluble</a:t>
            </a:r>
            <a:r>
              <a:rPr lang="en-US" sz="2800" b="1"/>
              <a:t>.)</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304800" y="304800"/>
            <a:ext cx="8610600" cy="1816100"/>
          </a:xfrm>
          <a:prstGeom prst="rect">
            <a:avLst/>
          </a:prstGeom>
          <a:noFill/>
          <a:ln w="9525">
            <a:noFill/>
            <a:miter lim="800000"/>
            <a:headEnd/>
            <a:tailEnd/>
          </a:ln>
        </p:spPr>
        <p:txBody>
          <a:bodyPr>
            <a:spAutoFit/>
          </a:bodyPr>
          <a:lstStyle/>
          <a:p>
            <a:pPr marL="342900" indent="-342900">
              <a:spcBef>
                <a:spcPct val="50000"/>
              </a:spcBef>
            </a:pPr>
            <a:r>
              <a:rPr lang="en-US" sz="2800" b="1"/>
              <a:t>   The </a:t>
            </a:r>
            <a:r>
              <a:rPr lang="en-US" sz="2800" b="1" u="sng"/>
              <a:t>more</a:t>
            </a:r>
            <a:r>
              <a:rPr lang="en-US" sz="2800" b="1"/>
              <a:t> solute that is added, the </a:t>
            </a:r>
            <a:r>
              <a:rPr lang="en-US" sz="2800" b="1" u="sng"/>
              <a:t>higher</a:t>
            </a:r>
            <a:r>
              <a:rPr lang="en-US" sz="2800" b="1"/>
              <a:t> the boiling point will be.  Thus the boiling point elevation is directly proportional to the </a:t>
            </a:r>
            <a:r>
              <a:rPr lang="en-US" sz="2800" b="1" u="sng"/>
              <a:t>molality </a:t>
            </a:r>
            <a:r>
              <a:rPr lang="en-US" sz="2800" b="1"/>
              <a:t>of the solution.</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0" y="2667000"/>
            <a:ext cx="8229600" cy="4530725"/>
          </a:xfrm>
        </p:spPr>
        <p:txBody>
          <a:bodyPr/>
          <a:lstStyle/>
          <a:p>
            <a:pPr>
              <a:buFont typeface="Wingdings" pitchFamily="2" charset="2"/>
              <a:buNone/>
              <a:defRPr/>
            </a:pPr>
            <a:r>
              <a:rPr lang="en-US" dirty="0" smtClean="0">
                <a:hlinkClick r:id="rId3" action="ppaction://hlinkfile"/>
              </a:rPr>
              <a:t>Boiling Point Elevation</a:t>
            </a:r>
            <a:endParaRPr lang="en-US" dirty="0"/>
          </a:p>
        </p:txBody>
      </p:sp>
    </p:spTree>
  </p:cSld>
  <p:clrMapOvr>
    <a:masterClrMapping/>
  </p:clrMapOvr>
  <p:transition>
    <p:fade thruBlk="1"/>
    <p:sndAc>
      <p:stSnd>
        <p:snd r:embed="rId2" name="arrow.wav"/>
      </p:stSnd>
    </p:sndAc>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04800" y="304800"/>
            <a:ext cx="8610600" cy="2246313"/>
          </a:xfrm>
          <a:prstGeom prst="rect">
            <a:avLst/>
          </a:prstGeom>
          <a:noFill/>
          <a:ln w="9525">
            <a:noFill/>
            <a:miter lim="800000"/>
            <a:headEnd/>
            <a:tailEnd/>
          </a:ln>
        </p:spPr>
        <p:txBody>
          <a:bodyPr>
            <a:spAutoFit/>
          </a:bodyPr>
          <a:lstStyle/>
          <a:p>
            <a:pPr marL="342900" indent="-342900">
              <a:spcBef>
                <a:spcPct val="50000"/>
              </a:spcBef>
              <a:buFontTx/>
              <a:buAutoNum type="alphaUcParenR" startAt="3"/>
            </a:pPr>
            <a:r>
              <a:rPr lang="en-US" sz="2800" b="1"/>
              <a:t>Similar to boiling point elevation is freezing point </a:t>
            </a:r>
            <a:r>
              <a:rPr lang="en-US" sz="2800" b="1" u="sng"/>
              <a:t>depression</a:t>
            </a:r>
            <a:r>
              <a:rPr lang="en-US" sz="2800" b="1"/>
              <a:t>.  Now the solute lowers the temperature at which the solution freezes.  Pure water freezes at 0°C, but salt water freezes below that temperature.</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304800" y="304800"/>
            <a:ext cx="8610600" cy="3540125"/>
          </a:xfrm>
          <a:prstGeom prst="rect">
            <a:avLst/>
          </a:prstGeom>
          <a:noFill/>
          <a:ln w="9525">
            <a:noFill/>
            <a:miter lim="800000"/>
            <a:headEnd/>
            <a:tailEnd/>
          </a:ln>
        </p:spPr>
        <p:txBody>
          <a:bodyPr>
            <a:spAutoFit/>
          </a:bodyPr>
          <a:lstStyle/>
          <a:p>
            <a:pPr marL="342900" indent="-342900">
              <a:spcBef>
                <a:spcPct val="50000"/>
              </a:spcBef>
            </a:pPr>
            <a:r>
              <a:rPr lang="en-US" sz="2800" b="1"/>
              <a:t>   Just like with boiling point elevation, freezing point depression is directly proportional to the </a:t>
            </a:r>
            <a:r>
              <a:rPr lang="en-US" sz="2800" b="1" u="sng"/>
              <a:t>molality</a:t>
            </a:r>
            <a:r>
              <a:rPr lang="en-US" sz="2800" b="1"/>
              <a:t> of the solution.  This is why “anti-freeze” is added to car engines and salt is added to icy roads.  This is also why salt is added to the ice when making ice cream - some of the ice melts to make the rest of the ice colder - cold enough to freeze cream.</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667000"/>
            <a:ext cx="8229600" cy="4530725"/>
          </a:xfrm>
        </p:spPr>
        <p:txBody>
          <a:bodyPr/>
          <a:lstStyle/>
          <a:p>
            <a:pPr>
              <a:buFont typeface="Wingdings" pitchFamily="2" charset="2"/>
              <a:buNone/>
              <a:defRPr/>
            </a:pPr>
            <a:r>
              <a:rPr lang="en-US" dirty="0" smtClean="0">
                <a:hlinkClick r:id="rId3" action="ppaction://hlinkfile"/>
              </a:rPr>
              <a:t>Freezing Point Depression</a:t>
            </a:r>
            <a:endParaRPr lang="en-US" dirty="0"/>
          </a:p>
        </p:txBody>
      </p:sp>
    </p:spTree>
  </p:cSld>
  <p:clrMapOvr>
    <a:masterClrMapping/>
  </p:clrMapOvr>
  <p:transition>
    <p:fade thruBlk="1"/>
    <p:sndAc>
      <p:stSnd>
        <p:snd r:embed="rId2" name="arrow.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4800" y="228600"/>
            <a:ext cx="8610600" cy="4364038"/>
          </a:xfrm>
          <a:prstGeom prst="rect">
            <a:avLst/>
          </a:prstGeom>
          <a:noFill/>
          <a:ln w="9525">
            <a:noFill/>
            <a:miter lim="800000"/>
            <a:headEnd/>
            <a:tailEnd/>
          </a:ln>
        </p:spPr>
        <p:txBody>
          <a:bodyPr>
            <a:spAutoFit/>
          </a:bodyPr>
          <a:lstStyle/>
          <a:p>
            <a:pPr marL="342900" indent="-342900">
              <a:spcBef>
                <a:spcPct val="50000"/>
              </a:spcBef>
              <a:buFontTx/>
              <a:buAutoNum type="arabicParenR" startAt="2"/>
            </a:pPr>
            <a:r>
              <a:rPr lang="en-US" sz="2800" b="1"/>
              <a:t>Even when things are soluble in water, or any other solvent, different solutes will dissolve to different amount.  The actual amount (in grams)</a:t>
            </a:r>
          </a:p>
          <a:p>
            <a:pPr marL="342900" indent="-342900">
              <a:spcBef>
                <a:spcPct val="50000"/>
              </a:spcBef>
              <a:buFontTx/>
              <a:buAutoNum type="arabicParenR" startAt="2"/>
            </a:pPr>
            <a:endParaRPr lang="en-US" sz="2800" b="1"/>
          </a:p>
          <a:p>
            <a:pPr marL="342900" indent="-342900">
              <a:spcBef>
                <a:spcPct val="50000"/>
              </a:spcBef>
            </a:pPr>
            <a:r>
              <a:rPr lang="en-US" sz="2800" b="1"/>
              <a:t>   that will dissolve in 100 grams of a solvent is called the </a:t>
            </a:r>
            <a:r>
              <a:rPr lang="en-US" sz="2800" b="1" u="sng"/>
              <a:t>solubility</a:t>
            </a:r>
            <a:r>
              <a:rPr lang="en-US" sz="2800" b="1"/>
              <a:t>.  When discussing the solubility of solutes, solutions are classified into 3 types:  saturated, </a:t>
            </a:r>
            <a:r>
              <a:rPr lang="en-US" sz="2800" b="1" u="sng"/>
              <a:t>unsaturated</a:t>
            </a:r>
            <a:r>
              <a:rPr lang="en-US" sz="2800" b="1"/>
              <a:t>, and supersaturated.</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04800" y="228600"/>
            <a:ext cx="8610600" cy="2655888"/>
          </a:xfrm>
          <a:prstGeom prst="rect">
            <a:avLst/>
          </a:prstGeom>
          <a:noFill/>
          <a:ln w="9525">
            <a:noFill/>
            <a:miter lim="800000"/>
            <a:headEnd/>
            <a:tailEnd/>
          </a:ln>
        </p:spPr>
        <p:txBody>
          <a:bodyPr>
            <a:spAutoFit/>
          </a:bodyPr>
          <a:lstStyle/>
          <a:p>
            <a:pPr marL="342900" indent="-342900">
              <a:spcBef>
                <a:spcPct val="50000"/>
              </a:spcBef>
              <a:buFontTx/>
              <a:buAutoNum type="alphaUcParenR"/>
            </a:pPr>
            <a:r>
              <a:rPr lang="en-US" sz="2800" b="1"/>
              <a:t>A </a:t>
            </a:r>
            <a:r>
              <a:rPr lang="en-US" sz="2800" b="1" u="sng"/>
              <a:t>saturated</a:t>
            </a:r>
            <a:r>
              <a:rPr lang="en-US" sz="2800" b="1"/>
              <a:t> solution has dissolved as much solute as it can.  If you add sugar to iced tea and sugar is just sitting at the bottom of the</a:t>
            </a:r>
          </a:p>
          <a:p>
            <a:pPr marL="342900" indent="-342900">
              <a:spcBef>
                <a:spcPct val="50000"/>
              </a:spcBef>
              <a:buFontTx/>
              <a:buAutoNum type="alphaUcParenR"/>
            </a:pPr>
            <a:endParaRPr lang="en-US" sz="2800" b="1"/>
          </a:p>
          <a:p>
            <a:pPr marL="342900" indent="-342900">
              <a:spcBef>
                <a:spcPct val="50000"/>
              </a:spcBef>
            </a:pPr>
            <a:r>
              <a:rPr lang="en-US" sz="2800" b="1"/>
              <a:t>   glass your iced tea is saturated for sugar.</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04800" y="228600"/>
            <a:ext cx="8610600" cy="946150"/>
          </a:xfrm>
          <a:prstGeom prst="rect">
            <a:avLst/>
          </a:prstGeom>
          <a:noFill/>
          <a:ln w="9525">
            <a:noFill/>
            <a:miter lim="800000"/>
            <a:headEnd/>
            <a:tailEnd/>
          </a:ln>
        </p:spPr>
        <p:txBody>
          <a:bodyPr>
            <a:spAutoFit/>
          </a:bodyPr>
          <a:lstStyle/>
          <a:p>
            <a:pPr marL="342900" indent="-342900">
              <a:spcBef>
                <a:spcPct val="50000"/>
              </a:spcBef>
            </a:pPr>
            <a:r>
              <a:rPr lang="en-US" sz="2800" b="1"/>
              <a:t>B)  An </a:t>
            </a:r>
            <a:r>
              <a:rPr lang="en-US" sz="2800" b="1" u="sng"/>
              <a:t>unsaturated</a:t>
            </a:r>
            <a:r>
              <a:rPr lang="en-US" sz="2800" b="1"/>
              <a:t> solution can still dissolve more solute.</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28600" y="381000"/>
            <a:ext cx="8610600" cy="3509963"/>
          </a:xfrm>
          <a:prstGeom prst="rect">
            <a:avLst/>
          </a:prstGeom>
          <a:noFill/>
          <a:ln w="9525">
            <a:noFill/>
            <a:miter lim="800000"/>
            <a:headEnd/>
            <a:tailEnd/>
          </a:ln>
        </p:spPr>
        <p:txBody>
          <a:bodyPr>
            <a:spAutoFit/>
          </a:bodyPr>
          <a:lstStyle/>
          <a:p>
            <a:pPr marL="342900" indent="-342900">
              <a:spcBef>
                <a:spcPct val="50000"/>
              </a:spcBef>
              <a:buFontTx/>
              <a:buAutoNum type="alphaUcParenR" startAt="3"/>
            </a:pPr>
            <a:r>
              <a:rPr lang="en-US" sz="2800" b="1"/>
              <a:t>A </a:t>
            </a:r>
            <a:r>
              <a:rPr lang="en-US" sz="2800" b="1" u="sng"/>
              <a:t>supersaturated</a:t>
            </a:r>
            <a:r>
              <a:rPr lang="en-US" sz="2800" b="1"/>
              <a:t> solution has been “tricked” into dissolving more solute than it should be able to.  If any more solute is added to a </a:t>
            </a:r>
          </a:p>
          <a:p>
            <a:pPr marL="342900" indent="-342900">
              <a:spcBef>
                <a:spcPct val="50000"/>
              </a:spcBef>
            </a:pPr>
            <a:endParaRPr lang="en-US" sz="2800" b="1"/>
          </a:p>
          <a:p>
            <a:pPr marL="342900" indent="-342900">
              <a:spcBef>
                <a:spcPct val="50000"/>
              </a:spcBef>
            </a:pPr>
            <a:r>
              <a:rPr lang="en-US" sz="2800" b="1"/>
              <a:t>   supersaturated solution, all the extra solute will undissolve (</a:t>
            </a:r>
            <a:r>
              <a:rPr lang="en-US" sz="2800" b="1" u="sng"/>
              <a:t>precipitate</a:t>
            </a:r>
            <a:r>
              <a:rPr lang="en-US" sz="2800" b="1"/>
              <a:t>).  This is how sugar crystal candy (rock candy) is made.</a:t>
            </a:r>
          </a:p>
        </p:txBody>
      </p:sp>
    </p:spTree>
  </p:cSld>
  <p:clrMapOvr>
    <a:masterClrMapping/>
  </p:clrMapOvr>
  <p:transition>
    <p:fade thruBlk="1"/>
    <p:sndAc>
      <p:stSnd>
        <p:snd r:embed="rId2" name="arrow.wav"/>
      </p:stSnd>
    </p:sndAc>
  </p:transition>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Beam</Template>
  <TotalTime>404</TotalTime>
  <Words>1848</Words>
  <Application>Microsoft Office PowerPoint</Application>
  <PresentationFormat>On-screen Show (4:3)</PresentationFormat>
  <Paragraphs>192</Paragraphs>
  <Slides>54</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Wingdings</vt:lpstr>
      <vt:lpstr>Calibri</vt:lpstr>
      <vt:lpstr>Times New Roman</vt:lpstr>
      <vt:lpstr>Beam</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vector>
  </TitlesOfParts>
  <Company>Birdville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Internal User</dc:creator>
  <cp:lastModifiedBy>Internal User</cp:lastModifiedBy>
  <cp:revision>27</cp:revision>
  <dcterms:created xsi:type="dcterms:W3CDTF">2007-02-27T17:49:32Z</dcterms:created>
  <dcterms:modified xsi:type="dcterms:W3CDTF">2010-04-19T20:10:14Z</dcterms:modified>
</cp:coreProperties>
</file>